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ink/ink1.xml" ContentType="application/inkml+xml"/>
  <Override PartName="/ppt/ink/ink2.xml" ContentType="application/inkml+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62" r:id="rId5"/>
    <p:sldId id="264" r:id="rId6"/>
    <p:sldId id="265" r:id="rId7"/>
    <p:sldId id="266" r:id="rId8"/>
    <p:sldId id="269" r:id="rId9"/>
    <p:sldId id="268" r:id="rId10"/>
    <p:sldId id="270" r:id="rId11"/>
    <p:sldId id="272" r:id="rId12"/>
    <p:sldId id="267" r:id="rId13"/>
    <p:sldId id="304" r:id="rId14"/>
    <p:sldId id="271" r:id="rId15"/>
    <p:sldId id="274" r:id="rId16"/>
    <p:sldId id="275" r:id="rId17"/>
    <p:sldId id="276" r:id="rId18"/>
    <p:sldId id="277" r:id="rId19"/>
    <p:sldId id="278" r:id="rId20"/>
    <p:sldId id="279" r:id="rId21"/>
    <p:sldId id="280" r:id="rId22"/>
    <p:sldId id="292" r:id="rId23"/>
    <p:sldId id="281" r:id="rId2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8" autoAdjust="0"/>
    <p:restoredTop sz="89436" autoAdjust="0"/>
  </p:normalViewPr>
  <p:slideViewPr>
    <p:cSldViewPr snapToGrid="0" showGuides="1">
      <p:cViewPr varScale="1">
        <p:scale>
          <a:sx n="76" d="100"/>
          <a:sy n="76" d="100"/>
        </p:scale>
        <p:origin x="414"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18-01-19T10:24:02.363"/>
    </inkml:context>
    <inkml:brush xml:id="br0">
      <inkml:brushProperty name="height" value="0.053" units="cm"/>
    </inkml:brush>
  </inkml:definitions>
  <inkml:trace contextRef="#ctx0" brushRef="#br0">1 1 4162 0 0,'0'0'1152'0'0,"0"0"-447"0"0,0 0 47 0 0,0 0-80 0 0,0 0-463 0 0,0 0-209 0 0,31 0 0 0 0,-31 0 0 0 0,0 0-257 0 0,0 0-1023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18-01-19T10:24:05.383"/>
    </inkml:context>
    <inkml:brush xml:id="br0">
      <inkml:brushProperty name="width" value="0.05" units="cm"/>
      <inkml:brushProperty name="height" value="0.05" units="cm"/>
    </inkml:brush>
  </inkml:definitions>
  <inkml:trace contextRef="#ctx0" brushRef="#br0">1 1 2289 0 0,'0'0'176'0'0,"0"0"-160"0"0,0 0 48 0 0,0 0-240 0 0,0 0-2017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F57260-96AC-4331-A420-F0B128CC463E}" type="datetimeFigureOut">
              <a:rPr lang="fi-FI" smtClean="0"/>
              <a:t>25.9.2019</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4A30BA-0CC1-40AB-AE80-2F533EB15740}" type="slidenum">
              <a:rPr lang="fi-FI" smtClean="0"/>
              <a:t>‹#›</a:t>
            </a:fld>
            <a:endParaRPr lang="fi-FI"/>
          </a:p>
        </p:txBody>
      </p:sp>
    </p:spTree>
    <p:extLst>
      <p:ext uri="{BB962C8B-B14F-4D97-AF65-F5344CB8AC3E}">
        <p14:creationId xmlns:p14="http://schemas.microsoft.com/office/powerpoint/2010/main" val="3310184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fld id="{D24A30BA-0CC1-40AB-AE80-2F533EB15740}" type="slidenum">
              <a:rPr lang="fi-FI" smtClean="0"/>
              <a:t>4</a:t>
            </a:fld>
            <a:endParaRPr lang="fi-FI"/>
          </a:p>
        </p:txBody>
      </p:sp>
    </p:spTree>
    <p:extLst>
      <p:ext uri="{BB962C8B-B14F-4D97-AF65-F5344CB8AC3E}">
        <p14:creationId xmlns:p14="http://schemas.microsoft.com/office/powerpoint/2010/main" val="2682532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2075" y="746125"/>
            <a:ext cx="6623050" cy="3725863"/>
          </a:xfrm>
        </p:spPr>
      </p:sp>
      <p:sp>
        <p:nvSpPr>
          <p:cNvPr id="3" name="ノート プレースホルダー 2"/>
          <p:cNvSpPr>
            <a:spLocks noGrp="1"/>
          </p:cNvSpPr>
          <p:nvPr>
            <p:ph type="body" idx="1"/>
          </p:nvPr>
        </p:nvSpPr>
        <p:spPr/>
        <p:txBody>
          <a:bodyPr/>
          <a:lstStyle/>
          <a:p>
            <a:r>
              <a:rPr lang="en-US" dirty="0"/>
              <a:t>Insert total population,</a:t>
            </a:r>
            <a:r>
              <a:rPr lang="en-US" baseline="0" dirty="0"/>
              <a:t> major produce, </a:t>
            </a:r>
            <a:r>
              <a:rPr lang="en-US" baseline="0" dirty="0" err="1"/>
              <a:t>etc</a:t>
            </a:r>
            <a:endParaRPr lang="en-US" dirty="0"/>
          </a:p>
        </p:txBody>
      </p:sp>
      <p:sp>
        <p:nvSpPr>
          <p:cNvPr id="4" name="スライド番号プレースホルダー 3"/>
          <p:cNvSpPr>
            <a:spLocks noGrp="1"/>
          </p:cNvSpPr>
          <p:nvPr>
            <p:ph type="sldNum" sz="quarter" idx="10"/>
          </p:nvPr>
        </p:nvSpPr>
        <p:spPr/>
        <p:txBody>
          <a:bodyPr/>
          <a:lstStyle/>
          <a:p>
            <a:fld id="{2864BAAF-E2A5-495A-A4F1-4CA1876FE8C6}" type="slidenum">
              <a:rPr lang="en-US" smtClean="0"/>
              <a:t>10</a:t>
            </a:fld>
            <a:endParaRPr lang="en-US"/>
          </a:p>
        </p:txBody>
      </p:sp>
    </p:spTree>
    <p:extLst>
      <p:ext uri="{BB962C8B-B14F-4D97-AF65-F5344CB8AC3E}">
        <p14:creationId xmlns:p14="http://schemas.microsoft.com/office/powerpoint/2010/main" val="71033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fld id="{D24A30BA-0CC1-40AB-AE80-2F533EB15740}" type="slidenum">
              <a:rPr lang="fi-FI" smtClean="0"/>
              <a:t>11</a:t>
            </a:fld>
            <a:endParaRPr lang="fi-FI"/>
          </a:p>
        </p:txBody>
      </p:sp>
    </p:spTree>
    <p:extLst>
      <p:ext uri="{BB962C8B-B14F-4D97-AF65-F5344CB8AC3E}">
        <p14:creationId xmlns:p14="http://schemas.microsoft.com/office/powerpoint/2010/main" val="646884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2075" y="746125"/>
            <a:ext cx="6623050" cy="3725863"/>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2864BAAF-E2A5-495A-A4F1-4CA1876FE8C6}" type="slidenum">
              <a:rPr lang="en-US" smtClean="0"/>
              <a:t>19</a:t>
            </a:fld>
            <a:endParaRPr lang="en-US"/>
          </a:p>
        </p:txBody>
      </p:sp>
    </p:spTree>
    <p:extLst>
      <p:ext uri="{BB962C8B-B14F-4D97-AF65-F5344CB8AC3E}">
        <p14:creationId xmlns:p14="http://schemas.microsoft.com/office/powerpoint/2010/main" val="1663467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7" Type="http://schemas.openxmlformats.org/officeDocument/2006/relationships/image" Target="../media/image2.png"/><Relationship Id="rId2" Type="http://schemas.openxmlformats.org/officeDocument/2006/relationships/customXml" Target="../ink/ink1.xml"/><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customXml" Target="../ink/ink2.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Kansi valkoinen">
    <p:spTree>
      <p:nvGrpSpPr>
        <p:cNvPr id="1" name=""/>
        <p:cNvGrpSpPr/>
        <p:nvPr/>
      </p:nvGrpSpPr>
      <p:grpSpPr>
        <a:xfrm>
          <a:off x="0" y="0"/>
          <a:ext cx="0" cy="0"/>
          <a:chOff x="0" y="0"/>
          <a:chExt cx="0" cy="0"/>
        </a:xfrm>
      </p:grpSpPr>
      <p:sp>
        <p:nvSpPr>
          <p:cNvPr id="9" name="Tekstin paikkamerkki 12">
            <a:extLst>
              <a:ext uri="{FF2B5EF4-FFF2-40B4-BE49-F238E27FC236}">
                <a16:creationId xmlns:a16="http://schemas.microsoft.com/office/drawing/2014/main" id="{B08D2941-A7E5-4C26-B320-579010B602E5}"/>
              </a:ext>
            </a:extLst>
          </p:cNvPr>
          <p:cNvSpPr>
            <a:spLocks noGrp="1"/>
          </p:cNvSpPr>
          <p:nvPr>
            <p:ph type="body" sz="quarter" idx="12"/>
          </p:nvPr>
        </p:nvSpPr>
        <p:spPr>
          <a:xfrm>
            <a:off x="868018" y="4745772"/>
            <a:ext cx="7480852" cy="32803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5"/>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i-FI"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70560" y="5191347"/>
            <a:ext cx="3190045" cy="1186635"/>
          </a:xfrm>
          <a:prstGeom prst="rect">
            <a:avLst/>
          </a:prstGeom>
        </p:spPr>
      </p:pic>
      <p:sp>
        <p:nvSpPr>
          <p:cNvPr id="4" name="Date Placeholder 3"/>
          <p:cNvSpPr>
            <a:spLocks noGrp="1"/>
          </p:cNvSpPr>
          <p:nvPr>
            <p:ph type="dt" sz="half" idx="13"/>
          </p:nvPr>
        </p:nvSpPr>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25.9.2019</a:t>
            </a:fld>
            <a:endParaRPr lang="fi-FI" dirty="0"/>
          </a:p>
        </p:txBody>
      </p:sp>
      <p:sp>
        <p:nvSpPr>
          <p:cNvPr id="5" name="Footer Placeholder 4"/>
          <p:cNvSpPr>
            <a:spLocks noGrp="1"/>
          </p:cNvSpPr>
          <p:nvPr>
            <p:ph type="ftr" sz="quarter" idx="14"/>
          </p:nvPr>
        </p:nvSpPr>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6" name="Slide Number Placeholder 5"/>
          <p:cNvSpPr>
            <a:spLocks noGrp="1"/>
          </p:cNvSpPr>
          <p:nvPr>
            <p:ph type="sldNum" sz="quarter" idx="15"/>
          </p:nvPr>
        </p:nvSpPr>
        <p:spPr>
          <a:xfrm>
            <a:off x="8804753"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10"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868018" y="3973860"/>
            <a:ext cx="7478692" cy="674339"/>
          </a:xfrm>
        </p:spPr>
        <p:txBody>
          <a:bodyPr>
            <a:normAutofit/>
          </a:bodyPr>
          <a:lstStyle>
            <a:lvl1pPr marL="0" indent="0" algn="l">
              <a:buNone/>
              <a:defRPr sz="2000" b="1"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11" name="Otsikko 1">
            <a:extLst>
              <a:ext uri="{FF2B5EF4-FFF2-40B4-BE49-F238E27FC236}">
                <a16:creationId xmlns:a16="http://schemas.microsoft.com/office/drawing/2014/main" id="{CA4F6AB8-5B3A-4D26-91F4-2F9CDEAFF08A}"/>
              </a:ext>
            </a:extLst>
          </p:cNvPr>
          <p:cNvSpPr>
            <a:spLocks noGrp="1"/>
          </p:cNvSpPr>
          <p:nvPr>
            <p:ph type="ctrTitle"/>
          </p:nvPr>
        </p:nvSpPr>
        <p:spPr>
          <a:xfrm>
            <a:off x="868018" y="910802"/>
            <a:ext cx="10440000" cy="2751522"/>
          </a:xfrm>
        </p:spPr>
        <p:txBody>
          <a:bodyPr anchor="b">
            <a:normAutofit/>
          </a:bodyPr>
          <a:lstStyle>
            <a:lvl1pPr algn="l">
              <a:defRPr sz="9600" b="1">
                <a:solidFill>
                  <a:schemeClr val="tx1"/>
                </a:solidFill>
              </a:defRPr>
            </a:lvl1pPr>
          </a:lstStyle>
          <a:p>
            <a:endParaRPr lang="fi-FI" dirty="0"/>
          </a:p>
        </p:txBody>
      </p:sp>
    </p:spTree>
    <p:extLst>
      <p:ext uri="{BB962C8B-B14F-4D97-AF65-F5344CB8AC3E}">
        <p14:creationId xmlns:p14="http://schemas.microsoft.com/office/powerpoint/2010/main" val="3001481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nsi musta">
    <p:bg>
      <p:bgPr>
        <a:solidFill>
          <a:schemeClr val="tx2"/>
        </a:solidFill>
        <a:effectLst/>
      </p:bgPr>
    </p:bg>
    <p:spTree>
      <p:nvGrpSpPr>
        <p:cNvPr id="1" name=""/>
        <p:cNvGrpSpPr/>
        <p:nvPr/>
      </p:nvGrpSpPr>
      <p:grpSpPr>
        <a:xfrm>
          <a:off x="0" y="0"/>
          <a:ext cx="0" cy="0"/>
          <a:chOff x="0" y="0"/>
          <a:chExt cx="0" cy="0"/>
        </a:xfrm>
      </p:grpSpPr>
      <p:sp>
        <p:nvSpPr>
          <p:cNvPr id="13" name="Tekstin paikkamerkki 12">
            <a:extLst>
              <a:ext uri="{FF2B5EF4-FFF2-40B4-BE49-F238E27FC236}">
                <a16:creationId xmlns:a16="http://schemas.microsoft.com/office/drawing/2014/main" id="{889DA205-0B6C-45D6-91B2-25C1E2981B60}"/>
              </a:ext>
            </a:extLst>
          </p:cNvPr>
          <p:cNvSpPr>
            <a:spLocks noGrp="1"/>
          </p:cNvSpPr>
          <p:nvPr>
            <p:ph type="body" sz="quarter" idx="12"/>
          </p:nvPr>
        </p:nvSpPr>
        <p:spPr>
          <a:xfrm>
            <a:off x="868018" y="4745772"/>
            <a:ext cx="7478692" cy="327673"/>
          </a:xfrm>
        </p:spPr>
        <p:txBody>
          <a:bodyPr>
            <a:normAutofit/>
          </a:bodyPr>
          <a:lstStyle>
            <a:lvl1pPr marL="0" indent="0">
              <a:buNone/>
              <a:defRPr sz="1600">
                <a:solidFill>
                  <a:schemeClr val="accent5"/>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endParaRPr lang="fi-FI" dirty="0"/>
          </a:p>
        </p:txBody>
      </p:sp>
      <mc:AlternateContent xmlns:mc="http://schemas.openxmlformats.org/markup-compatibility/2006" xmlns:p14="http://schemas.microsoft.com/office/powerpoint/2010/main">
        <mc:Choice Requires="p14">
          <p:contentPart p14:bwMode="auto" r:id="rId2">
            <p14:nvContentPartPr>
              <p14:cNvPr id="14" name="Käsinkirjoitus 13">
                <a:extLst>
                  <a:ext uri="{FF2B5EF4-FFF2-40B4-BE49-F238E27FC236}">
                    <a16:creationId xmlns:a16="http://schemas.microsoft.com/office/drawing/2014/main" id="{CEC5EDC0-A0E0-4F47-928F-B20B8076E634}"/>
                  </a:ext>
                </a:extLst>
              </p14:cNvPr>
              <p14:cNvContentPartPr/>
              <p14:nvPr userDrawn="1"/>
            </p14:nvContentPartPr>
            <p14:xfrm>
              <a:off x="2731856" y="4694400"/>
              <a:ext cx="11520" cy="360"/>
            </p14:xfrm>
          </p:contentPart>
        </mc:Choice>
        <mc:Fallback xmlns="">
          <p:pic>
            <p:nvPicPr>
              <p:cNvPr id="14" name="Käsinkirjoitus 13">
                <a:extLst>
                  <a:ext uri="{FF2B5EF4-FFF2-40B4-BE49-F238E27FC236}">
                    <a16:creationId xmlns:a16="http://schemas.microsoft.com/office/drawing/2014/main" id="{CEC5EDC0-A0E0-4F47-928F-B20B8076E634}"/>
                  </a:ext>
                </a:extLst>
              </p:cNvPr>
              <p:cNvPicPr/>
              <p:nvPr/>
            </p:nvPicPr>
            <p:blipFill>
              <a:blip r:embed="rId4"/>
              <a:stretch>
                <a:fillRect/>
              </a:stretch>
            </p:blipFill>
            <p:spPr>
              <a:xfrm>
                <a:off x="2722496" y="4685040"/>
                <a:ext cx="3024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Käsinkirjoitus 14">
                <a:extLst>
                  <a:ext uri="{FF2B5EF4-FFF2-40B4-BE49-F238E27FC236}">
                    <a16:creationId xmlns:a16="http://schemas.microsoft.com/office/drawing/2014/main" id="{469EDAD8-DE64-4AA1-99EB-7E6A49453D5D}"/>
                  </a:ext>
                </a:extLst>
              </p14:cNvPr>
              <p14:cNvContentPartPr/>
              <p14:nvPr userDrawn="1"/>
            </p14:nvContentPartPr>
            <p14:xfrm>
              <a:off x="2642576" y="4739040"/>
              <a:ext cx="360" cy="360"/>
            </p14:xfrm>
          </p:contentPart>
        </mc:Choice>
        <mc:Fallback xmlns="">
          <p:pic>
            <p:nvPicPr>
              <p:cNvPr id="15" name="Käsinkirjoitus 14">
                <a:extLst>
                  <a:ext uri="{FF2B5EF4-FFF2-40B4-BE49-F238E27FC236}">
                    <a16:creationId xmlns:a16="http://schemas.microsoft.com/office/drawing/2014/main" id="{469EDAD8-DE64-4AA1-99EB-7E6A49453D5D}"/>
                  </a:ext>
                </a:extLst>
              </p:cNvPr>
              <p:cNvPicPr/>
              <p:nvPr/>
            </p:nvPicPr>
            <p:blipFill>
              <a:blip r:embed="rId6"/>
              <a:stretch>
                <a:fillRect/>
              </a:stretch>
            </p:blipFill>
            <p:spPr>
              <a:xfrm>
                <a:off x="2633936" y="4730400"/>
                <a:ext cx="18000" cy="18000"/>
              </a:xfrm>
              <a:prstGeom prst="rect">
                <a:avLst/>
              </a:prstGeom>
            </p:spPr>
          </p:pic>
        </mc:Fallback>
      </mc:AlternateContent>
      <p:pic>
        <p:nvPicPr>
          <p:cNvPr id="8" name="Picture 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669366" y="5193622"/>
            <a:ext cx="3192434" cy="1182085"/>
          </a:xfrm>
          <a:prstGeom prst="rect">
            <a:avLst/>
          </a:prstGeom>
        </p:spPr>
      </p:pic>
      <p:sp>
        <p:nvSpPr>
          <p:cNvPr id="17" name="Date Placeholder 3"/>
          <p:cNvSpPr>
            <a:spLocks noGrp="1"/>
          </p:cNvSpPr>
          <p:nvPr>
            <p:ph type="dt" sz="half" idx="13"/>
          </p:nvPr>
        </p:nvSpPr>
        <p:spPr>
          <a:xfrm>
            <a:off x="838200" y="6356350"/>
            <a:ext cx="27432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fld id="{D45440BC-9B28-4ACE-B7B8-D3C83187B980}" type="datetimeFigureOut">
              <a:rPr lang="fi-FI" smtClean="0"/>
              <a:pPr/>
              <a:t>25.9.2019</a:t>
            </a:fld>
            <a:endParaRPr lang="fi-FI" dirty="0"/>
          </a:p>
        </p:txBody>
      </p:sp>
      <p:sp>
        <p:nvSpPr>
          <p:cNvPr id="18" name="Footer Placeholder 4"/>
          <p:cNvSpPr>
            <a:spLocks noGrp="1"/>
          </p:cNvSpPr>
          <p:nvPr>
            <p:ph type="ftr" sz="quarter" idx="14"/>
          </p:nvPr>
        </p:nvSpPr>
        <p:spPr>
          <a:xfrm>
            <a:off x="4038600" y="6356350"/>
            <a:ext cx="41148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endParaRPr lang="fi-FI" dirty="0"/>
          </a:p>
        </p:txBody>
      </p:sp>
      <p:sp>
        <p:nvSpPr>
          <p:cNvPr id="19" name="Slide Number Placeholder 5"/>
          <p:cNvSpPr>
            <a:spLocks noGrp="1"/>
          </p:cNvSpPr>
          <p:nvPr>
            <p:ph type="sldNum" sz="quarter" idx="15"/>
          </p:nvPr>
        </p:nvSpPr>
        <p:spPr>
          <a:xfrm>
            <a:off x="8804753" y="6356350"/>
            <a:ext cx="27432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20"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868018" y="3973860"/>
            <a:ext cx="7478692" cy="674339"/>
          </a:xfrm>
        </p:spPr>
        <p:txBody>
          <a:bodyPr>
            <a:normAutofit/>
          </a:bodyPr>
          <a:lstStyle>
            <a:lvl1pPr marL="0" indent="0" algn="l">
              <a:buNone/>
              <a:defRPr sz="20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11" name="Otsikko 1">
            <a:extLst>
              <a:ext uri="{FF2B5EF4-FFF2-40B4-BE49-F238E27FC236}">
                <a16:creationId xmlns:a16="http://schemas.microsoft.com/office/drawing/2014/main" id="{CA4F6AB8-5B3A-4D26-91F4-2F9CDEAFF08A}"/>
              </a:ext>
            </a:extLst>
          </p:cNvPr>
          <p:cNvSpPr>
            <a:spLocks noGrp="1"/>
          </p:cNvSpPr>
          <p:nvPr>
            <p:ph type="ctrTitle"/>
          </p:nvPr>
        </p:nvSpPr>
        <p:spPr>
          <a:xfrm>
            <a:off x="868018" y="910802"/>
            <a:ext cx="10440000" cy="2751522"/>
          </a:xfrm>
        </p:spPr>
        <p:txBody>
          <a:bodyPr anchor="b">
            <a:normAutofit/>
          </a:bodyPr>
          <a:lstStyle>
            <a:lvl1pPr algn="l">
              <a:defRPr sz="9600" b="1">
                <a:solidFill>
                  <a:schemeClr val="bg1"/>
                </a:solidFill>
              </a:defRPr>
            </a:lvl1pPr>
          </a:lstStyle>
          <a:p>
            <a:endParaRPr lang="fi-FI" dirty="0"/>
          </a:p>
        </p:txBody>
      </p:sp>
    </p:spTree>
    <p:extLst>
      <p:ext uri="{BB962C8B-B14F-4D97-AF65-F5344CB8AC3E}">
        <p14:creationId xmlns:p14="http://schemas.microsoft.com/office/powerpoint/2010/main" val="1134431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nsi violetti">
    <p:bg>
      <p:bgPr>
        <a:solidFill>
          <a:schemeClr val="accent2"/>
        </a:solidFill>
        <a:effectLst/>
      </p:bgPr>
    </p:bg>
    <p:spTree>
      <p:nvGrpSpPr>
        <p:cNvPr id="1" name=""/>
        <p:cNvGrpSpPr/>
        <p:nvPr/>
      </p:nvGrpSpPr>
      <p:grpSpPr>
        <a:xfrm>
          <a:off x="0" y="0"/>
          <a:ext cx="0" cy="0"/>
          <a:chOff x="0" y="0"/>
          <a:chExt cx="0" cy="0"/>
        </a:xfrm>
      </p:grpSpPr>
      <p:sp>
        <p:nvSpPr>
          <p:cNvPr id="3"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868018" y="3973860"/>
            <a:ext cx="7478692" cy="674339"/>
          </a:xfrm>
        </p:spPr>
        <p:txBody>
          <a:bodyPr>
            <a:normAutofit/>
          </a:bodyPr>
          <a:lstStyle>
            <a:lvl1pPr marL="0" indent="0" algn="l">
              <a:buNone/>
              <a:defRPr sz="20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13" name="Tekstin paikkamerkki 12">
            <a:extLst>
              <a:ext uri="{FF2B5EF4-FFF2-40B4-BE49-F238E27FC236}">
                <a16:creationId xmlns:a16="http://schemas.microsoft.com/office/drawing/2014/main" id="{889DA205-0B6C-45D6-91B2-25C1E2981B60}"/>
              </a:ext>
            </a:extLst>
          </p:cNvPr>
          <p:cNvSpPr>
            <a:spLocks noGrp="1"/>
          </p:cNvSpPr>
          <p:nvPr>
            <p:ph type="body" sz="quarter" idx="12"/>
          </p:nvPr>
        </p:nvSpPr>
        <p:spPr>
          <a:xfrm>
            <a:off x="868018" y="4745772"/>
            <a:ext cx="7478692" cy="327673"/>
          </a:xfrm>
        </p:spPr>
        <p:txBody>
          <a:bodyPr>
            <a:normAutofit/>
          </a:bodyPr>
          <a:lstStyle>
            <a:lvl1pPr marL="0" indent="0">
              <a:buNone/>
              <a:defRPr sz="1600">
                <a:solidFill>
                  <a:schemeClr val="tx1"/>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endParaRPr lang="fi-FI" dirty="0"/>
          </a:p>
        </p:txBody>
      </p:sp>
      <p:sp>
        <p:nvSpPr>
          <p:cNvPr id="8" name="Date Placeholder 3"/>
          <p:cNvSpPr>
            <a:spLocks noGrp="1"/>
          </p:cNvSpPr>
          <p:nvPr>
            <p:ph type="dt" sz="half" idx="13"/>
          </p:nvPr>
        </p:nvSpPr>
        <p:spPr>
          <a:xfrm>
            <a:off x="838200" y="6356350"/>
            <a:ext cx="27432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fld id="{D45440BC-9B28-4ACE-B7B8-D3C83187B980}" type="datetimeFigureOut">
              <a:rPr lang="fi-FI" smtClean="0"/>
              <a:pPr/>
              <a:t>25.9.2019</a:t>
            </a:fld>
            <a:endParaRPr lang="fi-FI" dirty="0"/>
          </a:p>
        </p:txBody>
      </p:sp>
      <p:sp>
        <p:nvSpPr>
          <p:cNvPr id="9" name="Footer Placeholder 4"/>
          <p:cNvSpPr>
            <a:spLocks noGrp="1"/>
          </p:cNvSpPr>
          <p:nvPr>
            <p:ph type="ftr" sz="quarter" idx="14"/>
          </p:nvPr>
        </p:nvSpPr>
        <p:spPr>
          <a:xfrm>
            <a:off x="4038600" y="6356350"/>
            <a:ext cx="41148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endParaRPr lang="fi-FI" dirty="0"/>
          </a:p>
        </p:txBody>
      </p:sp>
      <p:sp>
        <p:nvSpPr>
          <p:cNvPr id="10" name="Slide Number Placeholder 5"/>
          <p:cNvSpPr>
            <a:spLocks noGrp="1"/>
          </p:cNvSpPr>
          <p:nvPr>
            <p:ph type="sldNum" sz="quarter" idx="15"/>
          </p:nvPr>
        </p:nvSpPr>
        <p:spPr>
          <a:xfrm>
            <a:off x="8804753" y="6356350"/>
            <a:ext cx="27432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9366" y="5193622"/>
            <a:ext cx="3192434" cy="1182085"/>
          </a:xfrm>
          <a:prstGeom prst="rect">
            <a:avLst/>
          </a:prstGeom>
        </p:spPr>
      </p:pic>
      <p:sp>
        <p:nvSpPr>
          <p:cNvPr id="11" name="Otsikko 1">
            <a:extLst>
              <a:ext uri="{FF2B5EF4-FFF2-40B4-BE49-F238E27FC236}">
                <a16:creationId xmlns:a16="http://schemas.microsoft.com/office/drawing/2014/main" id="{CA4F6AB8-5B3A-4D26-91F4-2F9CDEAFF08A}"/>
              </a:ext>
            </a:extLst>
          </p:cNvPr>
          <p:cNvSpPr>
            <a:spLocks noGrp="1"/>
          </p:cNvSpPr>
          <p:nvPr>
            <p:ph type="ctrTitle"/>
          </p:nvPr>
        </p:nvSpPr>
        <p:spPr>
          <a:xfrm>
            <a:off x="868018" y="910802"/>
            <a:ext cx="10440000" cy="2751522"/>
          </a:xfrm>
        </p:spPr>
        <p:txBody>
          <a:bodyPr anchor="b">
            <a:normAutofit/>
          </a:bodyPr>
          <a:lstStyle>
            <a:lvl1pPr algn="l">
              <a:defRPr sz="9600" b="1">
                <a:solidFill>
                  <a:schemeClr val="bg1"/>
                </a:solidFill>
              </a:defRPr>
            </a:lvl1pPr>
          </a:lstStyle>
          <a:p>
            <a:endParaRPr lang="fi-FI" dirty="0"/>
          </a:p>
        </p:txBody>
      </p:sp>
    </p:spTree>
    <p:extLst>
      <p:ext uri="{BB962C8B-B14F-4D97-AF65-F5344CB8AC3E}">
        <p14:creationId xmlns:p14="http://schemas.microsoft.com/office/powerpoint/2010/main" val="430000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 ja sisältö valkoinen">
    <p:spTree>
      <p:nvGrpSpPr>
        <p:cNvPr id="1" name=""/>
        <p:cNvGrpSpPr/>
        <p:nvPr/>
      </p:nvGrpSpPr>
      <p:grpSpPr>
        <a:xfrm>
          <a:off x="0" y="0"/>
          <a:ext cx="0" cy="0"/>
          <a:chOff x="0" y="0"/>
          <a:chExt cx="0" cy="0"/>
        </a:xfrm>
      </p:grpSpPr>
      <p:sp>
        <p:nvSpPr>
          <p:cNvPr id="6" name="Sisällön paikkamerkki 2">
            <a:extLst>
              <a:ext uri="{FF2B5EF4-FFF2-40B4-BE49-F238E27FC236}">
                <a16:creationId xmlns:a16="http://schemas.microsoft.com/office/drawing/2014/main" id="{E252CC0E-D4C3-47CC-8F2E-90BE622B9EC9}"/>
              </a:ext>
            </a:extLst>
          </p:cNvPr>
          <p:cNvSpPr>
            <a:spLocks noGrp="1"/>
          </p:cNvSpPr>
          <p:nvPr>
            <p:ph idx="1"/>
          </p:nvPr>
        </p:nvSpPr>
        <p:spPr>
          <a:xfrm>
            <a:off x="1078028" y="1825625"/>
            <a:ext cx="10145029" cy="4069849"/>
          </a:xfrm>
        </p:spPr>
        <p:txBody>
          <a:bodyPr>
            <a:no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30" y="5935127"/>
            <a:ext cx="2374370" cy="883219"/>
          </a:xfrm>
          <a:prstGeom prst="rect">
            <a:avLst/>
          </a:prstGeom>
        </p:spPr>
      </p:pic>
      <p:sp>
        <p:nvSpPr>
          <p:cNvPr id="9" name="Title 3"/>
          <p:cNvSpPr>
            <a:spLocks noGrp="1"/>
          </p:cNvSpPr>
          <p:nvPr>
            <p:ph type="title"/>
          </p:nvPr>
        </p:nvSpPr>
        <p:spPr>
          <a:xfrm>
            <a:off x="1078028" y="438150"/>
            <a:ext cx="10145029" cy="1252538"/>
          </a:xfrm>
        </p:spPr>
        <p:txBody>
          <a:bodyPr anchor="b" anchorCtr="0"/>
          <a:lstStyle/>
          <a:p>
            <a:r>
              <a:rPr lang="en-US"/>
              <a:t>Click to edit Master title style</a:t>
            </a:r>
            <a:endParaRPr lang="fi-FI"/>
          </a:p>
        </p:txBody>
      </p:sp>
      <p:sp>
        <p:nvSpPr>
          <p:cNvPr id="10"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25.9.2019</a:t>
            </a:fld>
            <a:endParaRPr lang="fi-FI" dirty="0"/>
          </a:p>
        </p:txBody>
      </p:sp>
      <p:sp>
        <p:nvSpPr>
          <p:cNvPr id="11" name="Footer Placeholder 4"/>
          <p:cNvSpPr>
            <a:spLocks noGrp="1"/>
          </p:cNvSpPr>
          <p:nvPr>
            <p:ph type="ftr" sz="quarter" idx="14"/>
          </p:nvPr>
        </p:nvSpPr>
        <p:spPr>
          <a:xfrm>
            <a:off x="4038600" y="6356350"/>
            <a:ext cx="41148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12" name="Slide Number Placeholder 5"/>
          <p:cNvSpPr>
            <a:spLocks noGrp="1"/>
          </p:cNvSpPr>
          <p:nvPr>
            <p:ph type="sldNum" sz="quarter" idx="15"/>
          </p:nvPr>
        </p:nvSpPr>
        <p:spPr>
          <a:xfrm>
            <a:off x="8353129" y="6356350"/>
            <a:ext cx="1464501"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Tree>
    <p:extLst>
      <p:ext uri="{BB962C8B-B14F-4D97-AF65-F5344CB8AC3E}">
        <p14:creationId xmlns:p14="http://schemas.microsoft.com/office/powerpoint/2010/main" val="3940020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Otsikko ja sisältö musta">
    <p:bg>
      <p:bgRef idx="1001">
        <a:schemeClr val="bg1"/>
      </p:bgRef>
    </p:bg>
    <p:spTree>
      <p:nvGrpSpPr>
        <p:cNvPr id="1" name=""/>
        <p:cNvGrpSpPr/>
        <p:nvPr/>
      </p:nvGrpSpPr>
      <p:grpSpPr>
        <a:xfrm>
          <a:off x="0" y="0"/>
          <a:ext cx="0" cy="0"/>
          <a:chOff x="0" y="0"/>
          <a:chExt cx="0" cy="0"/>
        </a:xfrm>
      </p:grpSpPr>
      <p:sp>
        <p:nvSpPr>
          <p:cNvPr id="6" name="Date Placeholder 3"/>
          <p:cNvSpPr>
            <a:spLocks noGrp="1"/>
          </p:cNvSpPr>
          <p:nvPr>
            <p:ph type="dt" sz="half" idx="13"/>
          </p:nvPr>
        </p:nvSpPr>
        <p:spPr>
          <a:xfrm>
            <a:off x="1078028" y="6356350"/>
            <a:ext cx="2743200" cy="365125"/>
          </a:xfrm>
        </p:spPr>
        <p:txBody>
          <a:bodyPr/>
          <a:lstStyle>
            <a:lvl1pPr>
              <a:defRPr sz="1050">
                <a:solidFill>
                  <a:schemeClr val="tx1"/>
                </a:solidFill>
                <a:latin typeface="Arial" panose="020B0604020202020204" pitchFamily="34" charset="0"/>
                <a:cs typeface="Arial" panose="020B0604020202020204" pitchFamily="34" charset="0"/>
              </a:defRPr>
            </a:lvl1pPr>
          </a:lstStyle>
          <a:p>
            <a:fld id="{D45440BC-9B28-4ACE-B7B8-D3C83187B980}" type="datetimeFigureOut">
              <a:rPr lang="fi-FI" smtClean="0"/>
              <a:pPr/>
              <a:t>25.9.2019</a:t>
            </a:fld>
            <a:endParaRPr lang="fi-FI" dirty="0"/>
          </a:p>
        </p:txBody>
      </p:sp>
      <p:sp>
        <p:nvSpPr>
          <p:cNvPr id="7" name="Footer Placeholder 4"/>
          <p:cNvSpPr>
            <a:spLocks noGrp="1"/>
          </p:cNvSpPr>
          <p:nvPr>
            <p:ph type="ftr" sz="quarter" idx="14"/>
          </p:nvPr>
        </p:nvSpPr>
        <p:spPr>
          <a:xfrm>
            <a:off x="4038600" y="6356350"/>
            <a:ext cx="4114800" cy="365125"/>
          </a:xfrm>
        </p:spPr>
        <p:txBody>
          <a:bodyPr/>
          <a:lstStyle>
            <a:lvl1pPr>
              <a:defRPr sz="1050">
                <a:solidFill>
                  <a:schemeClr val="tx1"/>
                </a:solidFill>
                <a:latin typeface="Arial" panose="020B0604020202020204" pitchFamily="34" charset="0"/>
                <a:cs typeface="Arial" panose="020B0604020202020204" pitchFamily="34" charset="0"/>
              </a:defRPr>
            </a:lvl1pPr>
          </a:lstStyle>
          <a:p>
            <a:endParaRPr lang="fi-FI" dirty="0"/>
          </a:p>
        </p:txBody>
      </p:sp>
      <p:sp>
        <p:nvSpPr>
          <p:cNvPr id="8" name="Slide Number Placeholder 5"/>
          <p:cNvSpPr>
            <a:spLocks noGrp="1"/>
          </p:cNvSpPr>
          <p:nvPr>
            <p:ph type="sldNum" sz="quarter" idx="15"/>
          </p:nvPr>
        </p:nvSpPr>
        <p:spPr>
          <a:xfrm>
            <a:off x="8353129" y="6356350"/>
            <a:ext cx="1464501" cy="365125"/>
          </a:xfrm>
        </p:spPr>
        <p:txBody>
          <a:bodyPr/>
          <a:lstStyle>
            <a:lvl1pPr>
              <a:defRPr sz="1050">
                <a:solidFill>
                  <a:schemeClr val="tx1"/>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10" name="Sisällön paikkamerkki 2">
            <a:extLst>
              <a:ext uri="{FF2B5EF4-FFF2-40B4-BE49-F238E27FC236}">
                <a16:creationId xmlns:a16="http://schemas.microsoft.com/office/drawing/2014/main" id="{E252CC0E-D4C3-47CC-8F2E-90BE622B9EC9}"/>
              </a:ext>
            </a:extLst>
          </p:cNvPr>
          <p:cNvSpPr>
            <a:spLocks noGrp="1"/>
          </p:cNvSpPr>
          <p:nvPr>
            <p:ph idx="1"/>
          </p:nvPr>
        </p:nvSpPr>
        <p:spPr>
          <a:xfrm>
            <a:off x="1078028" y="1825625"/>
            <a:ext cx="10145029" cy="4069849"/>
          </a:xfrm>
        </p:spPr>
        <p:txBody>
          <a:bodyPr>
            <a:noAutofit/>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
        <p:nvSpPr>
          <p:cNvPr id="12" name="Title 3"/>
          <p:cNvSpPr>
            <a:spLocks noGrp="1"/>
          </p:cNvSpPr>
          <p:nvPr>
            <p:ph type="title"/>
          </p:nvPr>
        </p:nvSpPr>
        <p:spPr>
          <a:xfrm>
            <a:off x="1078028" y="438150"/>
            <a:ext cx="10145029" cy="1252538"/>
          </a:xfrm>
        </p:spPr>
        <p:txBody>
          <a:bodyPr anchor="b" anchorCtr="0"/>
          <a:lstStyle/>
          <a:p>
            <a:endParaRPr lang="fi-FI" dirty="0"/>
          </a:p>
        </p:txBody>
      </p:sp>
    </p:spTree>
    <p:extLst>
      <p:ext uri="{BB962C8B-B14F-4D97-AF65-F5344CB8AC3E}">
        <p14:creationId xmlns:p14="http://schemas.microsoft.com/office/powerpoint/2010/main" val="512046970"/>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tsikko ja kaksi palstaa">
    <p:spTree>
      <p:nvGrpSpPr>
        <p:cNvPr id="1" name=""/>
        <p:cNvGrpSpPr/>
        <p:nvPr/>
      </p:nvGrpSpPr>
      <p:grpSpPr>
        <a:xfrm>
          <a:off x="0" y="0"/>
          <a:ext cx="0" cy="0"/>
          <a:chOff x="0" y="0"/>
          <a:chExt cx="0" cy="0"/>
        </a:xfrm>
      </p:grpSpPr>
      <p:sp>
        <p:nvSpPr>
          <p:cNvPr id="12"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25.9.2019</a:t>
            </a:fld>
            <a:endParaRPr lang="fi-FI" dirty="0"/>
          </a:p>
        </p:txBody>
      </p:sp>
      <p:sp>
        <p:nvSpPr>
          <p:cNvPr id="13" name="Footer Placeholder 4"/>
          <p:cNvSpPr>
            <a:spLocks noGrp="1"/>
          </p:cNvSpPr>
          <p:nvPr>
            <p:ph type="ftr" sz="quarter" idx="14"/>
          </p:nvPr>
        </p:nvSpPr>
        <p:spPr>
          <a:xfrm>
            <a:off x="4038600" y="6356350"/>
            <a:ext cx="41148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14" name="Slide Number Placeholder 5"/>
          <p:cNvSpPr>
            <a:spLocks noGrp="1"/>
          </p:cNvSpPr>
          <p:nvPr>
            <p:ph type="sldNum" sz="quarter" idx="15"/>
          </p:nvPr>
        </p:nvSpPr>
        <p:spPr>
          <a:xfrm>
            <a:off x="8353129" y="6356350"/>
            <a:ext cx="1464501"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16" name="Sisällön paikkamerkki 2">
            <a:extLst>
              <a:ext uri="{FF2B5EF4-FFF2-40B4-BE49-F238E27FC236}">
                <a16:creationId xmlns:a16="http://schemas.microsoft.com/office/drawing/2014/main" id="{E252CC0E-D4C3-47CC-8F2E-90BE622B9EC9}"/>
              </a:ext>
            </a:extLst>
          </p:cNvPr>
          <p:cNvSpPr>
            <a:spLocks noGrp="1"/>
          </p:cNvSpPr>
          <p:nvPr>
            <p:ph idx="1"/>
          </p:nvPr>
        </p:nvSpPr>
        <p:spPr>
          <a:xfrm>
            <a:off x="1078028" y="1825625"/>
            <a:ext cx="4932000" cy="4069849"/>
          </a:xfrm>
        </p:spPr>
        <p:txBody>
          <a:bodyPr>
            <a:noAutofit/>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7" name="Sisällön paikkamerkki 2">
            <a:extLst>
              <a:ext uri="{FF2B5EF4-FFF2-40B4-BE49-F238E27FC236}">
                <a16:creationId xmlns:a16="http://schemas.microsoft.com/office/drawing/2014/main" id="{E252CC0E-D4C3-47CC-8F2E-90BE622B9EC9}"/>
              </a:ext>
            </a:extLst>
          </p:cNvPr>
          <p:cNvSpPr>
            <a:spLocks noGrp="1"/>
          </p:cNvSpPr>
          <p:nvPr>
            <p:ph idx="10"/>
          </p:nvPr>
        </p:nvSpPr>
        <p:spPr>
          <a:xfrm>
            <a:off x="6291057" y="1825625"/>
            <a:ext cx="4932000" cy="4069849"/>
          </a:xfrm>
        </p:spPr>
        <p:txBody>
          <a:bodyPr>
            <a:noAutofit/>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0" name="Title 3"/>
          <p:cNvSpPr>
            <a:spLocks noGrp="1"/>
          </p:cNvSpPr>
          <p:nvPr>
            <p:ph type="title"/>
          </p:nvPr>
        </p:nvSpPr>
        <p:spPr>
          <a:xfrm>
            <a:off x="1078028" y="438150"/>
            <a:ext cx="10145029" cy="1252538"/>
          </a:xfrm>
        </p:spPr>
        <p:txBody>
          <a:bodyPr anchor="b" anchorCtr="0"/>
          <a:lstStyle/>
          <a:p>
            <a:r>
              <a:rPr lang="en-US"/>
              <a:t>Click to edit Master title style</a:t>
            </a:r>
            <a:endParaRPr lang="fi-FI"/>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30" y="5935127"/>
            <a:ext cx="2374370" cy="883219"/>
          </a:xfrm>
          <a:prstGeom prst="rect">
            <a:avLst/>
          </a:prstGeom>
        </p:spPr>
      </p:pic>
    </p:spTree>
    <p:extLst>
      <p:ext uri="{BB962C8B-B14F-4D97-AF65-F5344CB8AC3E}">
        <p14:creationId xmlns:p14="http://schemas.microsoft.com/office/powerpoint/2010/main" val="3365758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 valkoinen">
    <p:spTree>
      <p:nvGrpSpPr>
        <p:cNvPr id="1" name=""/>
        <p:cNvGrpSpPr/>
        <p:nvPr/>
      </p:nvGrpSpPr>
      <p:grpSpPr>
        <a:xfrm>
          <a:off x="0" y="0"/>
          <a:ext cx="0" cy="0"/>
          <a:chOff x="0" y="0"/>
          <a:chExt cx="0" cy="0"/>
        </a:xfrm>
      </p:grpSpPr>
      <p:sp>
        <p:nvSpPr>
          <p:cNvPr id="9" name="Title 3"/>
          <p:cNvSpPr>
            <a:spLocks noGrp="1"/>
          </p:cNvSpPr>
          <p:nvPr>
            <p:ph type="title"/>
          </p:nvPr>
        </p:nvSpPr>
        <p:spPr>
          <a:xfrm>
            <a:off x="1078028" y="438150"/>
            <a:ext cx="10145029" cy="1252538"/>
          </a:xfrm>
        </p:spPr>
        <p:txBody>
          <a:bodyPr anchor="b" anchorCtr="0"/>
          <a:lstStyle/>
          <a:p>
            <a:r>
              <a:rPr lang="en-US"/>
              <a:t>Click to edit Master title style</a:t>
            </a:r>
            <a:endParaRPr lang="fi-FI"/>
          </a:p>
        </p:txBody>
      </p:sp>
      <p:sp>
        <p:nvSpPr>
          <p:cNvPr id="10"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25.9.2019</a:t>
            </a:fld>
            <a:endParaRPr lang="fi-FI" dirty="0"/>
          </a:p>
        </p:txBody>
      </p:sp>
      <p:sp>
        <p:nvSpPr>
          <p:cNvPr id="11" name="Footer Placeholder 4"/>
          <p:cNvSpPr>
            <a:spLocks noGrp="1"/>
          </p:cNvSpPr>
          <p:nvPr>
            <p:ph type="ftr" sz="quarter" idx="14"/>
          </p:nvPr>
        </p:nvSpPr>
        <p:spPr>
          <a:xfrm>
            <a:off x="4038600" y="6356350"/>
            <a:ext cx="41148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12" name="Slide Number Placeholder 5"/>
          <p:cNvSpPr>
            <a:spLocks noGrp="1"/>
          </p:cNvSpPr>
          <p:nvPr>
            <p:ph type="sldNum" sz="quarter" idx="15"/>
          </p:nvPr>
        </p:nvSpPr>
        <p:spPr>
          <a:xfrm>
            <a:off x="8353129" y="6356350"/>
            <a:ext cx="1464501"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30" y="5935127"/>
            <a:ext cx="2374370" cy="883219"/>
          </a:xfrm>
          <a:prstGeom prst="rect">
            <a:avLst/>
          </a:prstGeom>
        </p:spPr>
      </p:pic>
    </p:spTree>
    <p:extLst>
      <p:ext uri="{BB962C8B-B14F-4D97-AF65-F5344CB8AC3E}">
        <p14:creationId xmlns:p14="http://schemas.microsoft.com/office/powerpoint/2010/main" val="1352838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lvl1pPr>
              <a:defRPr sz="1050"/>
            </a:lvl1pPr>
          </a:lstStyle>
          <a:p>
            <a:endParaRPr lang="fi-FI"/>
          </a:p>
        </p:txBody>
      </p:sp>
      <p:sp>
        <p:nvSpPr>
          <p:cNvPr id="5" name="Slide Number Placeholder 4"/>
          <p:cNvSpPr>
            <a:spLocks noGrp="1"/>
          </p:cNvSpPr>
          <p:nvPr>
            <p:ph type="sldNum" sz="quarter" idx="12"/>
          </p:nvPr>
        </p:nvSpPr>
        <p:spPr>
          <a:xfrm>
            <a:off x="8610600" y="6356350"/>
            <a:ext cx="1207030" cy="365125"/>
          </a:xfrm>
        </p:spPr>
        <p:txBody>
          <a:bodyPr/>
          <a:lstStyle>
            <a:lvl1pPr>
              <a:defRPr sz="1050"/>
            </a:lvl1pPr>
          </a:lstStyle>
          <a:p>
            <a:fld id="{D052F644-756C-4530-A69F-A71AB7A98F48}" type="slidenum">
              <a:rPr lang="fi-FI" smtClean="0"/>
              <a:pPr/>
              <a:t>‹#›</a:t>
            </a:fld>
            <a:endParaRPr lang="fi-FI"/>
          </a:p>
        </p:txBody>
      </p:sp>
      <p:sp>
        <p:nvSpPr>
          <p:cNvPr id="6"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25.9.2019</a:t>
            </a:fld>
            <a:endParaRPr lang="fi-FI"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30" y="5935127"/>
            <a:ext cx="2374370" cy="883219"/>
          </a:xfrm>
          <a:prstGeom prst="rect">
            <a:avLst/>
          </a:prstGeom>
        </p:spPr>
      </p:pic>
    </p:spTree>
    <p:extLst>
      <p:ext uri="{BB962C8B-B14F-4D97-AF65-F5344CB8AC3E}">
        <p14:creationId xmlns:p14="http://schemas.microsoft.com/office/powerpoint/2010/main" val="349322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 ja ingress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1800999-EDA5-4B6B-8344-7EB1B35BAA9F}"/>
              </a:ext>
            </a:extLst>
          </p:cNvPr>
          <p:cNvSpPr>
            <a:spLocks noGrp="1"/>
          </p:cNvSpPr>
          <p:nvPr>
            <p:ph type="title"/>
          </p:nvPr>
        </p:nvSpPr>
        <p:spPr>
          <a:xfrm>
            <a:off x="547200" y="1673225"/>
            <a:ext cx="4780800" cy="3511550"/>
          </a:xfrm>
        </p:spPr>
        <p:txBody>
          <a:bodyPr>
            <a:normAutofit/>
          </a:bodyPr>
          <a:lstStyle>
            <a:lvl1pPr>
              <a:defRPr sz="5000" b="1"/>
            </a:lvl1pPr>
          </a:lstStyle>
          <a:p>
            <a:endParaRPr lang="fi-FI" dirty="0"/>
          </a:p>
        </p:txBody>
      </p:sp>
      <p:sp>
        <p:nvSpPr>
          <p:cNvPr id="6" name="Sisällön paikkamerkki 2">
            <a:extLst>
              <a:ext uri="{FF2B5EF4-FFF2-40B4-BE49-F238E27FC236}">
                <a16:creationId xmlns:a16="http://schemas.microsoft.com/office/drawing/2014/main" id="{E252CC0E-D4C3-47CC-8F2E-90BE622B9EC9}"/>
              </a:ext>
            </a:extLst>
          </p:cNvPr>
          <p:cNvSpPr>
            <a:spLocks noGrp="1"/>
          </p:cNvSpPr>
          <p:nvPr>
            <p:ph idx="10"/>
          </p:nvPr>
        </p:nvSpPr>
        <p:spPr>
          <a:xfrm>
            <a:off x="7272000" y="1227388"/>
            <a:ext cx="4534256" cy="4403224"/>
          </a:xfrm>
        </p:spPr>
        <p:txBody>
          <a:bodyPr anchor="ctr" anchorCtr="0">
            <a:normAutofit/>
          </a:bodyPr>
          <a:lstStyle>
            <a:lvl1pPr marL="0" indent="0">
              <a:buNone/>
              <a:defRPr sz="2400" b="1"/>
            </a:lvl1pPr>
          </a:lstStyle>
          <a:p>
            <a:pPr lvl="0"/>
            <a:endParaRPr lang="fi-FI"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17464" y="2075205"/>
            <a:ext cx="1757071" cy="2707589"/>
          </a:xfrm>
          <a:prstGeom prst="rect">
            <a:avLst/>
          </a:prstGeom>
        </p:spPr>
      </p:pic>
      <p:sp>
        <p:nvSpPr>
          <p:cNvPr id="8" name="Footer Placeholder 3"/>
          <p:cNvSpPr>
            <a:spLocks noGrp="1"/>
          </p:cNvSpPr>
          <p:nvPr>
            <p:ph type="ftr" sz="quarter" idx="11"/>
          </p:nvPr>
        </p:nvSpPr>
        <p:spPr>
          <a:xfrm>
            <a:off x="4038600" y="6356350"/>
            <a:ext cx="4114800" cy="365125"/>
          </a:xfrm>
        </p:spPr>
        <p:txBody>
          <a:bodyPr/>
          <a:lstStyle>
            <a:lvl1pPr>
              <a:defRPr sz="1050"/>
            </a:lvl1pPr>
          </a:lstStyle>
          <a:p>
            <a:endParaRPr lang="fi-FI"/>
          </a:p>
        </p:txBody>
      </p:sp>
      <p:sp>
        <p:nvSpPr>
          <p:cNvPr id="9" name="Slide Number Placeholder 4"/>
          <p:cNvSpPr>
            <a:spLocks noGrp="1"/>
          </p:cNvSpPr>
          <p:nvPr>
            <p:ph type="sldNum" sz="quarter" idx="12"/>
          </p:nvPr>
        </p:nvSpPr>
        <p:spPr>
          <a:xfrm>
            <a:off x="8610600" y="6356350"/>
            <a:ext cx="1207030" cy="365125"/>
          </a:xfrm>
        </p:spPr>
        <p:txBody>
          <a:bodyPr/>
          <a:lstStyle>
            <a:lvl1pPr>
              <a:defRPr sz="1050"/>
            </a:lvl1pPr>
          </a:lstStyle>
          <a:p>
            <a:fld id="{D052F644-756C-4530-A69F-A71AB7A98F48}" type="slidenum">
              <a:rPr lang="fi-FI" smtClean="0"/>
              <a:pPr/>
              <a:t>‹#›</a:t>
            </a:fld>
            <a:endParaRPr lang="fi-FI"/>
          </a:p>
        </p:txBody>
      </p:sp>
      <p:sp>
        <p:nvSpPr>
          <p:cNvPr id="10"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25.9.2019</a:t>
            </a:fld>
            <a:endParaRPr lang="fi-FI"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17630" y="5935127"/>
            <a:ext cx="2374370" cy="883219"/>
          </a:xfrm>
          <a:prstGeom prst="rect">
            <a:avLst/>
          </a:prstGeom>
        </p:spPr>
      </p:pic>
    </p:spTree>
    <p:extLst>
      <p:ext uri="{BB962C8B-B14F-4D97-AF65-F5344CB8AC3E}">
        <p14:creationId xmlns:p14="http://schemas.microsoft.com/office/powerpoint/2010/main" val="2633577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sältö ja kuva valkoinen">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0" y="0"/>
            <a:ext cx="5219700" cy="6858000"/>
          </a:xfrm>
        </p:spPr>
        <p:txBody>
          <a:bodyPr/>
          <a:lstStyle>
            <a:lvl1pPr marL="0" indent="0" algn="ctr">
              <a:buNone/>
              <a:defRPr/>
            </a:lvl1pPr>
          </a:lstStyle>
          <a:p>
            <a:endParaRPr lang="fi-FI" dirty="0"/>
          </a:p>
        </p:txBody>
      </p:sp>
      <p:sp>
        <p:nvSpPr>
          <p:cNvPr id="5" name="Text Placeholder 28"/>
          <p:cNvSpPr>
            <a:spLocks noGrp="1"/>
          </p:cNvSpPr>
          <p:nvPr>
            <p:ph type="body" sz="quarter" idx="19" hasCustomPrompt="1"/>
          </p:nvPr>
        </p:nvSpPr>
        <p:spPr>
          <a:xfrm rot="2700000">
            <a:off x="6722429" y="3215374"/>
            <a:ext cx="427255" cy="427255"/>
          </a:xfrm>
          <a:solidFill>
            <a:schemeClr val="bg2"/>
          </a:solidFill>
        </p:spPr>
        <p:txBody>
          <a:bodyPr>
            <a:noAutofit/>
          </a:bodyPr>
          <a:lstStyle>
            <a:lvl1pPr marL="0" indent="0">
              <a:buNone/>
              <a:defRPr sz="400">
                <a:solidFill>
                  <a:schemeClr val="bg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tx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3922867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sältö ja kuva - musta">
    <p:bg>
      <p:bgPr>
        <a:solidFill>
          <a:schemeClr val="tx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0" y="0"/>
            <a:ext cx="5219700" cy="6858000"/>
          </a:xfrm>
        </p:spPr>
        <p:txBody>
          <a:bodyPr/>
          <a:lstStyle>
            <a:lvl1pPr marL="0" indent="0" algn="ctr">
              <a:buNone/>
              <a:defRPr>
                <a:solidFill>
                  <a:schemeClr val="bg1"/>
                </a:solidFill>
              </a:defRPr>
            </a:lvl1pPr>
          </a:lstStyle>
          <a:p>
            <a:endParaRPr lang="fi-FI" dirty="0"/>
          </a:p>
        </p:txBody>
      </p:sp>
      <p:sp>
        <p:nvSpPr>
          <p:cNvPr id="5" name="Text Placeholder 28"/>
          <p:cNvSpPr>
            <a:spLocks noGrp="1"/>
          </p:cNvSpPr>
          <p:nvPr>
            <p:ph type="body" sz="quarter" idx="19" hasCustomPrompt="1"/>
          </p:nvPr>
        </p:nvSpPr>
        <p:spPr>
          <a:xfrm rot="2700000">
            <a:off x="6722429" y="3215374"/>
            <a:ext cx="427255" cy="427255"/>
          </a:xfrm>
          <a:solidFill>
            <a:schemeClr val="tx1"/>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1397094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sältö ja kuva - vihreä">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67800" y="0"/>
            <a:ext cx="5219700" cy="6858000"/>
          </a:xfrm>
        </p:spPr>
        <p:txBody>
          <a:bodyPr/>
          <a:lstStyle>
            <a:lvl1pPr marL="0" indent="0" algn="ctr">
              <a:buNone/>
              <a:defRPr>
                <a:solidFill>
                  <a:schemeClr val="bg1"/>
                </a:solidFill>
              </a:defRPr>
            </a:lvl1pPr>
          </a:lstStyle>
          <a:p>
            <a:endParaRPr lang="fi-FI" dirty="0"/>
          </a:p>
        </p:txBody>
      </p:sp>
      <p:sp>
        <p:nvSpPr>
          <p:cNvPr id="5" name="Text Placeholder 28"/>
          <p:cNvSpPr>
            <a:spLocks noGrp="1"/>
          </p:cNvSpPr>
          <p:nvPr>
            <p:ph type="body" sz="quarter" idx="19" hasCustomPrompt="1"/>
          </p:nvPr>
        </p:nvSpPr>
        <p:spPr>
          <a:xfrm rot="2700000">
            <a:off x="6722429" y="3215374"/>
            <a:ext cx="427255" cy="427255"/>
          </a:xfrm>
          <a:solidFill>
            <a:schemeClr val="accent3"/>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29368406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sältö ja kuva - violetti">
    <p:bg>
      <p:bgPr>
        <a:solidFill>
          <a:schemeClr val="accent2"/>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0" y="0"/>
            <a:ext cx="5219700" cy="6858000"/>
          </a:xfrm>
        </p:spPr>
        <p:txBody>
          <a:bodyPr/>
          <a:lstStyle>
            <a:lvl1pPr marL="0" indent="0" algn="ctr">
              <a:buNone/>
              <a:defRPr>
                <a:solidFill>
                  <a:schemeClr val="bg1"/>
                </a:solidFill>
              </a:defRPr>
            </a:lvl1pPr>
          </a:lstStyle>
          <a:p>
            <a:endParaRPr lang="fi-FI" dirty="0"/>
          </a:p>
        </p:txBody>
      </p:sp>
      <p:sp>
        <p:nvSpPr>
          <p:cNvPr id="5" name="Text Placeholder 28"/>
          <p:cNvSpPr>
            <a:spLocks noGrp="1"/>
          </p:cNvSpPr>
          <p:nvPr>
            <p:ph type="body" sz="quarter" idx="19" hasCustomPrompt="1"/>
          </p:nvPr>
        </p:nvSpPr>
        <p:spPr>
          <a:xfrm rot="2700000">
            <a:off x="6722429" y="3215374"/>
            <a:ext cx="427255" cy="427255"/>
          </a:xfrm>
          <a:solidFill>
            <a:schemeClr val="accent2"/>
          </a:solidFill>
        </p:spPr>
        <p:txBody>
          <a:bodyPr>
            <a:noAutofit/>
          </a:bodyPr>
          <a:lstStyle>
            <a:lvl1pPr marL="0" indent="0">
              <a:buNone/>
              <a:defRPr sz="400">
                <a:solidFill>
                  <a:schemeClr val="accent2"/>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22264315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sältö ja kuva - turkoosi">
    <p:bg>
      <p:bgPr>
        <a:solidFill>
          <a:schemeClr val="accent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0" y="0"/>
            <a:ext cx="5219700" cy="6858000"/>
          </a:xfrm>
        </p:spPr>
        <p:txBody>
          <a:bodyPr/>
          <a:lstStyle>
            <a:lvl1pPr marL="0" indent="0" algn="ctr">
              <a:buNone/>
              <a:defRPr/>
            </a:lvl1pPr>
          </a:lstStyle>
          <a:p>
            <a:endParaRPr lang="fi-FI" dirty="0"/>
          </a:p>
        </p:txBody>
      </p:sp>
      <p:sp>
        <p:nvSpPr>
          <p:cNvPr id="5" name="Text Placeholder 28"/>
          <p:cNvSpPr>
            <a:spLocks noGrp="1"/>
          </p:cNvSpPr>
          <p:nvPr>
            <p:ph type="body" sz="quarter" idx="19" hasCustomPrompt="1"/>
          </p:nvPr>
        </p:nvSpPr>
        <p:spPr>
          <a:xfrm rot="2700000">
            <a:off x="6722429" y="3215374"/>
            <a:ext cx="427255" cy="427255"/>
          </a:xfrm>
          <a:solidFill>
            <a:schemeClr val="accent1"/>
          </a:solidFill>
        </p:spPr>
        <p:txBody>
          <a:bodyPr>
            <a:noAutofit/>
          </a:bodyPr>
          <a:lstStyle>
            <a:lvl1pPr marL="0" indent="0">
              <a:buNone/>
              <a:defRPr sz="400">
                <a:solidFill>
                  <a:schemeClr val="accent2"/>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25971858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sältö ja kuva - punainen">
    <p:bg>
      <p:bgPr>
        <a:solidFill>
          <a:schemeClr val="accent4"/>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0" y="0"/>
            <a:ext cx="5219700" cy="6858000"/>
          </a:xfrm>
        </p:spPr>
        <p:txBody>
          <a:bodyPr/>
          <a:lstStyle>
            <a:lvl1pPr marL="0" indent="0" algn="ctr">
              <a:buNone/>
              <a:defRPr/>
            </a:lvl1pPr>
          </a:lstStyle>
          <a:p>
            <a:endParaRPr lang="fi-FI" dirty="0"/>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xt Placeholder 28"/>
          <p:cNvSpPr>
            <a:spLocks noGrp="1"/>
          </p:cNvSpPr>
          <p:nvPr>
            <p:ph type="body" sz="quarter" idx="19" hasCustomPrompt="1"/>
          </p:nvPr>
        </p:nvSpPr>
        <p:spPr>
          <a:xfrm rot="2700000">
            <a:off x="6722429" y="3215374"/>
            <a:ext cx="427255" cy="427255"/>
          </a:xfrm>
          <a:solidFill>
            <a:schemeClr val="accent4"/>
          </a:solidFill>
        </p:spPr>
        <p:txBody>
          <a:bodyPr>
            <a:noAutofit/>
          </a:bodyPr>
          <a:lstStyle>
            <a:lvl1pPr marL="0" indent="0">
              <a:buNone/>
              <a:defRPr sz="400">
                <a:solidFill>
                  <a:schemeClr val="accent4"/>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Tree>
    <p:extLst>
      <p:ext uri="{BB962C8B-B14F-4D97-AF65-F5344CB8AC3E}">
        <p14:creationId xmlns:p14="http://schemas.microsoft.com/office/powerpoint/2010/main" val="1932696526"/>
      </p:ext>
    </p:extLst>
  </p:cSld>
  <p:clrMapOvr>
    <a:masterClrMapping/>
  </p:clrMapOvr>
  <p:extLst>
    <p:ext uri="{DCECCB84-F9BA-43D5-87BE-67443E8EF086}">
      <p15:sldGuideLst xmlns:p15="http://schemas.microsoft.com/office/powerpoint/2012/main">
        <p15:guide id="1" orient="horz" pos="1026">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uva ja sisältö - musta">
    <p:bg>
      <p:bgPr>
        <a:solidFill>
          <a:schemeClr val="tx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0" y="0"/>
            <a:ext cx="5219700" cy="6858000"/>
          </a:xfrm>
        </p:spPr>
        <p:txBody>
          <a:bodyPr/>
          <a:lstStyle>
            <a:lvl1pPr marL="0" indent="0" algn="ctr">
              <a:buNone/>
              <a:defRPr>
                <a:solidFill>
                  <a:schemeClr val="bg1"/>
                </a:solidFill>
              </a:defRPr>
            </a:lvl1pPr>
          </a:lstStyle>
          <a:p>
            <a:endParaRPr lang="fi-FI" dirty="0"/>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6007798" y="404038"/>
            <a:ext cx="5017972" cy="1229958"/>
          </a:xfrm>
        </p:spPr>
        <p:txBody>
          <a:bodyPr anchor="b" anchorCtr="0"/>
          <a:lstStyle>
            <a:lvl1pPr>
              <a:defRPr>
                <a:solidFill>
                  <a:schemeClr val="bg1"/>
                </a:solidFill>
              </a:defRPr>
            </a:lvl1pPr>
          </a:lstStyle>
          <a:p>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6007796" y="1864243"/>
            <a:ext cx="5017971" cy="421758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xt Placeholder 28"/>
          <p:cNvSpPr>
            <a:spLocks noGrp="1"/>
          </p:cNvSpPr>
          <p:nvPr>
            <p:ph type="body" sz="quarter" idx="19" hasCustomPrompt="1"/>
          </p:nvPr>
        </p:nvSpPr>
        <p:spPr>
          <a:xfrm rot="2700000">
            <a:off x="5024861" y="3215374"/>
            <a:ext cx="427255" cy="427255"/>
          </a:xfrm>
          <a:solidFill>
            <a:schemeClr val="tx1"/>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Tree>
    <p:extLst>
      <p:ext uri="{BB962C8B-B14F-4D97-AF65-F5344CB8AC3E}">
        <p14:creationId xmlns:p14="http://schemas.microsoft.com/office/powerpoint/2010/main" val="3142795083"/>
      </p:ext>
    </p:extLst>
  </p:cSld>
  <p:clrMapOvr>
    <a:masterClrMapping/>
  </p:clrMapOvr>
  <p:extLst>
    <p:ext uri="{DCECCB84-F9BA-43D5-87BE-67443E8EF086}">
      <p15:sldGuideLst xmlns:p15="http://schemas.microsoft.com/office/powerpoint/2012/main">
        <p15:guide id="1" orient="horz" pos="1026">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uva ja sisältö - valkoinen">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0" y="0"/>
            <a:ext cx="5219700" cy="6858000"/>
          </a:xfrm>
        </p:spPr>
        <p:txBody>
          <a:bodyPr/>
          <a:lstStyle>
            <a:lvl1pPr marL="0" indent="0" algn="ctr">
              <a:buNone/>
              <a:defRPr>
                <a:solidFill>
                  <a:schemeClr val="tx1"/>
                </a:solidFill>
              </a:defRPr>
            </a:lvl1pPr>
          </a:lstStyle>
          <a:p>
            <a:endParaRPr lang="fi-FI" dirty="0"/>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6007798" y="404038"/>
            <a:ext cx="5017972" cy="1229958"/>
          </a:xfrm>
        </p:spPr>
        <p:txBody>
          <a:bodyPr anchor="b" anchorCtr="0"/>
          <a:lstStyle>
            <a:lvl1pPr>
              <a:defRPr>
                <a:solidFill>
                  <a:schemeClr val="tx1"/>
                </a:solidFill>
              </a:defRPr>
            </a:lvl1pPr>
          </a:lstStyle>
          <a:p>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6007796" y="1864243"/>
            <a:ext cx="5017971" cy="421758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xt Placeholder 28"/>
          <p:cNvSpPr>
            <a:spLocks noGrp="1"/>
          </p:cNvSpPr>
          <p:nvPr>
            <p:ph type="body" sz="quarter" idx="19" hasCustomPrompt="1"/>
          </p:nvPr>
        </p:nvSpPr>
        <p:spPr>
          <a:xfrm rot="2700000">
            <a:off x="5024861" y="3215374"/>
            <a:ext cx="427255" cy="427255"/>
          </a:xfrm>
          <a:solidFill>
            <a:schemeClr val="bg1"/>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30" y="5914740"/>
            <a:ext cx="2374370" cy="883219"/>
          </a:xfrm>
          <a:prstGeom prst="rect">
            <a:avLst/>
          </a:prstGeom>
        </p:spPr>
      </p:pic>
    </p:spTree>
    <p:extLst>
      <p:ext uri="{BB962C8B-B14F-4D97-AF65-F5344CB8AC3E}">
        <p14:creationId xmlns:p14="http://schemas.microsoft.com/office/powerpoint/2010/main" val="783194890"/>
      </p:ext>
    </p:extLst>
  </p:cSld>
  <p:clrMapOvr>
    <a:masterClrMapping/>
  </p:clrMapOvr>
  <p:extLst>
    <p:ext uri="{DCECCB84-F9BA-43D5-87BE-67443E8EF086}">
      <p15:sldGuideLst xmlns:p15="http://schemas.microsoft.com/office/powerpoint/2012/main">
        <p15:guide id="1" orient="horz" pos="1026">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uva ja sisältö - violetti">
    <p:bg>
      <p:bgPr>
        <a:solidFill>
          <a:schemeClr val="accent2"/>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hasCustomPrompt="1"/>
          </p:nvPr>
        </p:nvSpPr>
        <p:spPr>
          <a:xfrm>
            <a:off x="0" y="0"/>
            <a:ext cx="5219700" cy="6858000"/>
          </a:xfrm>
        </p:spPr>
        <p:txBody>
          <a:bodyPr/>
          <a:lstStyle>
            <a:lvl1pPr marL="0" indent="0" algn="ctr">
              <a:buNone/>
              <a:defRPr>
                <a:solidFill>
                  <a:schemeClr val="bg1"/>
                </a:solidFill>
              </a:defRPr>
            </a:lvl1pPr>
          </a:lstStyle>
          <a:p>
            <a:r>
              <a:rPr lang="fi-FI" dirty="0"/>
              <a:t>Lisää kuva</a:t>
            </a:r>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6007798" y="404038"/>
            <a:ext cx="5017972" cy="1229958"/>
          </a:xfrm>
        </p:spPr>
        <p:txBody>
          <a:bodyPr anchor="b" anchorCtr="0"/>
          <a:lstStyle>
            <a:lvl1pPr>
              <a:defRPr>
                <a:solidFill>
                  <a:schemeClr val="bg1"/>
                </a:solidFill>
              </a:defRPr>
            </a:lvl1pPr>
          </a:lstStyle>
          <a:p>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6007796" y="1864243"/>
            <a:ext cx="5017971" cy="421758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xt Placeholder 28"/>
          <p:cNvSpPr>
            <a:spLocks noGrp="1"/>
          </p:cNvSpPr>
          <p:nvPr>
            <p:ph type="body" sz="quarter" idx="19" hasCustomPrompt="1"/>
          </p:nvPr>
        </p:nvSpPr>
        <p:spPr>
          <a:xfrm rot="2700000">
            <a:off x="5024861" y="3215374"/>
            <a:ext cx="427255" cy="427255"/>
          </a:xfrm>
          <a:solidFill>
            <a:schemeClr val="accent2"/>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Tree>
    <p:extLst>
      <p:ext uri="{BB962C8B-B14F-4D97-AF65-F5344CB8AC3E}">
        <p14:creationId xmlns:p14="http://schemas.microsoft.com/office/powerpoint/2010/main" val="24023699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äliotsikko punainen">
    <p:bg>
      <p:bgPr>
        <a:solidFill>
          <a:schemeClr val="accent4"/>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E587F3-499A-4FFF-8E39-6F7431222FD4}"/>
              </a:ext>
            </a:extLst>
          </p:cNvPr>
          <p:cNvSpPr>
            <a:spLocks noGrp="1"/>
          </p:cNvSpPr>
          <p:nvPr>
            <p:ph type="title"/>
          </p:nvPr>
        </p:nvSpPr>
        <p:spPr>
          <a:xfrm>
            <a:off x="831850" y="924026"/>
            <a:ext cx="5264150" cy="1337911"/>
          </a:xfrm>
        </p:spPr>
        <p:txBody>
          <a:bodyPr anchor="t" anchorCtr="0">
            <a:normAutofit/>
          </a:bodyPr>
          <a:lstStyle>
            <a:lvl1pPr>
              <a:defRPr sz="4000">
                <a:solidFill>
                  <a:schemeClr val="bg1"/>
                </a:solidFill>
              </a:defRPr>
            </a:lvl1pPr>
          </a:lstStyle>
          <a:p>
            <a:endParaRPr lang="fi-FI"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Tree>
    <p:extLst>
      <p:ext uri="{BB962C8B-B14F-4D97-AF65-F5344CB8AC3E}">
        <p14:creationId xmlns:p14="http://schemas.microsoft.com/office/powerpoint/2010/main" val="1594660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äliotsikko vihreä">
    <p:bg>
      <p:bgPr>
        <a:solidFill>
          <a:schemeClr val="accent3"/>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
        <p:nvSpPr>
          <p:cNvPr id="5" name="Otsikko 1">
            <a:extLst>
              <a:ext uri="{FF2B5EF4-FFF2-40B4-BE49-F238E27FC236}">
                <a16:creationId xmlns:a16="http://schemas.microsoft.com/office/drawing/2014/main" id="{87E587F3-499A-4FFF-8E39-6F7431222FD4}"/>
              </a:ext>
            </a:extLst>
          </p:cNvPr>
          <p:cNvSpPr>
            <a:spLocks noGrp="1"/>
          </p:cNvSpPr>
          <p:nvPr>
            <p:ph type="title"/>
          </p:nvPr>
        </p:nvSpPr>
        <p:spPr>
          <a:xfrm>
            <a:off x="831850" y="924026"/>
            <a:ext cx="5264150" cy="1337911"/>
          </a:xfrm>
        </p:spPr>
        <p:txBody>
          <a:bodyPr anchor="t" anchorCtr="0">
            <a:normAutofit/>
          </a:bodyPr>
          <a:lstStyle>
            <a:lvl1pPr>
              <a:defRPr sz="4000">
                <a:solidFill>
                  <a:schemeClr val="bg1"/>
                </a:solidFill>
              </a:defRPr>
            </a:lvl1pPr>
          </a:lstStyle>
          <a:p>
            <a:endParaRPr lang="fi-FI" dirty="0"/>
          </a:p>
        </p:txBody>
      </p:sp>
    </p:spTree>
    <p:extLst>
      <p:ext uri="{BB962C8B-B14F-4D97-AF65-F5344CB8AC3E}">
        <p14:creationId xmlns:p14="http://schemas.microsoft.com/office/powerpoint/2010/main" val="38056091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äliotsikko violetti">
    <p:bg>
      <p:bgPr>
        <a:solidFill>
          <a:schemeClr val="accent2"/>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
        <p:nvSpPr>
          <p:cNvPr id="5" name="Otsikko 1">
            <a:extLst>
              <a:ext uri="{FF2B5EF4-FFF2-40B4-BE49-F238E27FC236}">
                <a16:creationId xmlns:a16="http://schemas.microsoft.com/office/drawing/2014/main" id="{87E587F3-499A-4FFF-8E39-6F7431222FD4}"/>
              </a:ext>
            </a:extLst>
          </p:cNvPr>
          <p:cNvSpPr>
            <a:spLocks noGrp="1"/>
          </p:cNvSpPr>
          <p:nvPr>
            <p:ph type="title"/>
          </p:nvPr>
        </p:nvSpPr>
        <p:spPr>
          <a:xfrm>
            <a:off x="831850" y="924026"/>
            <a:ext cx="5264150" cy="1337911"/>
          </a:xfrm>
        </p:spPr>
        <p:txBody>
          <a:bodyPr anchor="t" anchorCtr="0">
            <a:normAutofit/>
          </a:bodyPr>
          <a:lstStyle>
            <a:lvl1pPr>
              <a:defRPr sz="4000">
                <a:solidFill>
                  <a:schemeClr val="bg1"/>
                </a:solidFill>
              </a:defRPr>
            </a:lvl1pPr>
          </a:lstStyle>
          <a:p>
            <a:endParaRPr lang="fi-FI" dirty="0"/>
          </a:p>
        </p:txBody>
      </p:sp>
    </p:spTree>
    <p:extLst>
      <p:ext uri="{BB962C8B-B14F-4D97-AF65-F5344CB8AC3E}">
        <p14:creationId xmlns:p14="http://schemas.microsoft.com/office/powerpoint/2010/main" val="15145474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äliotsikko turkoosi">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
        <p:nvSpPr>
          <p:cNvPr id="5" name="Otsikko 1">
            <a:extLst>
              <a:ext uri="{FF2B5EF4-FFF2-40B4-BE49-F238E27FC236}">
                <a16:creationId xmlns:a16="http://schemas.microsoft.com/office/drawing/2014/main" id="{87E587F3-499A-4FFF-8E39-6F7431222FD4}"/>
              </a:ext>
            </a:extLst>
          </p:cNvPr>
          <p:cNvSpPr>
            <a:spLocks noGrp="1"/>
          </p:cNvSpPr>
          <p:nvPr>
            <p:ph type="title"/>
          </p:nvPr>
        </p:nvSpPr>
        <p:spPr>
          <a:xfrm>
            <a:off x="831850" y="924026"/>
            <a:ext cx="5264150" cy="1337911"/>
          </a:xfrm>
        </p:spPr>
        <p:txBody>
          <a:bodyPr anchor="t" anchorCtr="0">
            <a:normAutofit/>
          </a:bodyPr>
          <a:lstStyle>
            <a:lvl1pPr>
              <a:defRPr sz="4000">
                <a:solidFill>
                  <a:schemeClr val="bg1"/>
                </a:solidFill>
              </a:defRPr>
            </a:lvl1pPr>
          </a:lstStyle>
          <a:p>
            <a:endParaRPr lang="fi-FI" dirty="0"/>
          </a:p>
        </p:txBody>
      </p:sp>
    </p:spTree>
    <p:extLst>
      <p:ext uri="{BB962C8B-B14F-4D97-AF65-F5344CB8AC3E}">
        <p14:creationId xmlns:p14="http://schemas.microsoft.com/office/powerpoint/2010/main" val="13710643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oppu">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98109" y="2352016"/>
            <a:ext cx="5795784" cy="2153969"/>
          </a:xfrm>
          <a:prstGeom prst="rect">
            <a:avLst/>
          </a:prstGeom>
        </p:spPr>
      </p:pic>
      <p:sp>
        <p:nvSpPr>
          <p:cNvPr id="4"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2355574" y="4831894"/>
            <a:ext cx="7480852" cy="505672"/>
          </a:xfrm>
        </p:spPr>
        <p:txBody>
          <a:bodyPr>
            <a:normAutofit/>
          </a:bodyPr>
          <a:lstStyle>
            <a:lvl1pPr marL="0" indent="0" algn="ctr">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5" name="Tekstin paikkamerkki 12">
            <a:extLst>
              <a:ext uri="{FF2B5EF4-FFF2-40B4-BE49-F238E27FC236}">
                <a16:creationId xmlns:a16="http://schemas.microsoft.com/office/drawing/2014/main" id="{889DA205-0B6C-45D6-91B2-25C1E2981B60}"/>
              </a:ext>
            </a:extLst>
          </p:cNvPr>
          <p:cNvSpPr>
            <a:spLocks noGrp="1"/>
          </p:cNvSpPr>
          <p:nvPr>
            <p:ph type="body" sz="quarter" idx="12"/>
          </p:nvPr>
        </p:nvSpPr>
        <p:spPr>
          <a:xfrm>
            <a:off x="2356654" y="5491071"/>
            <a:ext cx="7478692" cy="327673"/>
          </a:xfrm>
        </p:spPr>
        <p:txBody>
          <a:bodyPr>
            <a:normAutofit/>
          </a:bodyPr>
          <a:lstStyle>
            <a:lvl1pPr marL="0" indent="0" algn="ctr">
              <a:buNone/>
              <a:defRPr sz="1600">
                <a:solidFill>
                  <a:schemeClr val="accent5"/>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endParaRPr lang="fi-FI" dirty="0"/>
          </a:p>
        </p:txBody>
      </p:sp>
    </p:spTree>
    <p:extLst>
      <p:ext uri="{BB962C8B-B14F-4D97-AF65-F5344CB8AC3E}">
        <p14:creationId xmlns:p14="http://schemas.microsoft.com/office/powerpoint/2010/main" val="13939167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440A7C-8A61-422A-A81A-09010FD3A13B}" type="datetime1">
              <a:rPr lang="en-US" smtClean="0"/>
              <a:t>9/25/2019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1C40C2-C0B7-454D-BC6B-52CE9FF16DA6}" type="slidenum">
              <a:rPr lang="en-US" smtClean="0"/>
              <a:t>‹#›</a:t>
            </a:fld>
            <a:endParaRPr lang="en-US"/>
          </a:p>
        </p:txBody>
      </p:sp>
    </p:spTree>
    <p:extLst>
      <p:ext uri="{BB962C8B-B14F-4D97-AF65-F5344CB8AC3E}">
        <p14:creationId xmlns:p14="http://schemas.microsoft.com/office/powerpoint/2010/main" val="3958925269"/>
      </p:ext>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3C440A7C-8A61-422A-A81A-09010FD3A13B}" type="datetime1">
              <a:rPr lang="en-US" smtClean="0"/>
              <a:t>9/25/2019</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861C40C2-C0B7-454D-BC6B-52CE9FF16DA6}"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274054937"/>
      </p:ext>
    </p:extLst>
  </p:cSld>
  <p:clrMapOvr>
    <a:overrideClrMapping bg1="lt1" tx1="dk1" bg2="lt2" tx2="dk2" accent1="accent1" accent2="accent2" accent3="accent3" accent4="accent4" accent5="accent5" accent6="accent6" hlink="hlink" folHlink="folHlink"/>
  </p:clrMapOvr>
  <p:hf hdr="0"/>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fi-FI"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5440BC-9B28-4ACE-B7B8-D3C83187B980}" type="datetimeFigureOut">
              <a:rPr lang="fi-FI" smtClean="0"/>
              <a:t>25.9.2019</a:t>
            </a:fld>
            <a:endParaRPr lang="fi-FI"/>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52F644-756C-4530-A69F-A71AB7A98F48}" type="slidenum">
              <a:rPr lang="fi-FI" smtClean="0"/>
              <a:t>‹#›</a:t>
            </a:fld>
            <a:endParaRPr lang="fi-FI"/>
          </a:p>
        </p:txBody>
      </p:sp>
    </p:spTree>
    <p:extLst>
      <p:ext uri="{BB962C8B-B14F-4D97-AF65-F5344CB8AC3E}">
        <p14:creationId xmlns:p14="http://schemas.microsoft.com/office/powerpoint/2010/main" val="3156673276"/>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79" r:id="rId7"/>
    <p:sldLayoutId id="2147483673" r:id="rId8"/>
    <p:sldLayoutId id="2147483666"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74" r:id="rId19"/>
    <p:sldLayoutId id="2147483675" r:id="rId20"/>
    <p:sldLayoutId id="2147483676" r:id="rId21"/>
    <p:sldLayoutId id="2147483677" r:id="rId22"/>
    <p:sldLayoutId id="2147483678" r:id="rId23"/>
    <p:sldLayoutId id="2147483689" r:id="rId24"/>
    <p:sldLayoutId id="2147483690" r:id="rId25"/>
  </p:sldLayoutIdLst>
  <p:txStyles>
    <p:title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_ENREF_7"/><Relationship Id="rId2" Type="http://schemas.openxmlformats.org/officeDocument/2006/relationships/hyperlink" Target="#_ENREF_32"/><Relationship Id="rId1" Type="http://schemas.openxmlformats.org/officeDocument/2006/relationships/slideLayout" Target="../slideLayouts/slideLayout7.xml"/><Relationship Id="rId4" Type="http://schemas.openxmlformats.org/officeDocument/2006/relationships/hyperlink" Target="#_ENREF_23"/></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jpeg"/><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2.xml"/><Relationship Id="rId1" Type="http://schemas.openxmlformats.org/officeDocument/2006/relationships/slideLayout" Target="../slideLayouts/slideLayout24.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tiff"/></Relationships>
</file>

<file path=ppt/slides/_rels/slide11.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5.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p:txBody>
          <a:bodyPr/>
          <a:lstStyle/>
          <a:p>
            <a:r>
              <a:rPr lang="en-US" dirty="0"/>
              <a:t>the case of smallholders coffee farmers in Lampung, Indonesia</a:t>
            </a:r>
            <a:endParaRPr lang="fi-FI" dirty="0"/>
          </a:p>
        </p:txBody>
      </p:sp>
      <p:sp>
        <p:nvSpPr>
          <p:cNvPr id="7" name="Text Placeholder 6"/>
          <p:cNvSpPr>
            <a:spLocks noGrp="1"/>
          </p:cNvSpPr>
          <p:nvPr>
            <p:ph type="body" sz="quarter" idx="12"/>
          </p:nvPr>
        </p:nvSpPr>
        <p:spPr>
          <a:xfrm>
            <a:off x="868018" y="4745772"/>
            <a:ext cx="7478692" cy="1201426"/>
          </a:xfrm>
        </p:spPr>
        <p:txBody>
          <a:bodyPr/>
          <a:lstStyle/>
          <a:p>
            <a:r>
              <a:rPr lang="fi-FI" dirty="0">
                <a:solidFill>
                  <a:schemeClr val="bg2"/>
                </a:solidFill>
              </a:rPr>
              <a:t>Ayu Pratiwi (Turku School of Economics)</a:t>
            </a:r>
          </a:p>
          <a:p>
            <a:r>
              <a:rPr lang="fi-FI" dirty="0">
                <a:solidFill>
                  <a:schemeClr val="bg2"/>
                </a:solidFill>
              </a:rPr>
              <a:t>Guenwoo Lee (Institute of Economics Research, Hitotsubashi University)</a:t>
            </a:r>
          </a:p>
          <a:p>
            <a:r>
              <a:rPr lang="fi-FI" dirty="0">
                <a:solidFill>
                  <a:schemeClr val="bg2"/>
                </a:solidFill>
              </a:rPr>
              <a:t>Aya Suzuki  (The University of Tokyo)</a:t>
            </a:r>
          </a:p>
          <a:p>
            <a:endParaRPr lang="fi-FI" dirty="0"/>
          </a:p>
        </p:txBody>
      </p:sp>
      <p:sp>
        <p:nvSpPr>
          <p:cNvPr id="2" name="Title 1"/>
          <p:cNvSpPr>
            <a:spLocks noGrp="1"/>
          </p:cNvSpPr>
          <p:nvPr>
            <p:ph type="ctrTitle"/>
          </p:nvPr>
        </p:nvSpPr>
        <p:spPr/>
        <p:txBody>
          <a:bodyPr>
            <a:normAutofit/>
          </a:bodyPr>
          <a:lstStyle/>
          <a:p>
            <a:r>
              <a:rPr lang="en-US" sz="4400" dirty="0"/>
              <a:t>Company-community partnership and climate change adaptation practices</a:t>
            </a:r>
            <a:endParaRPr lang="fi-FI" sz="4400" dirty="0"/>
          </a:p>
        </p:txBody>
      </p:sp>
    </p:spTree>
    <p:extLst>
      <p:ext uri="{BB962C8B-B14F-4D97-AF65-F5344CB8AC3E}">
        <p14:creationId xmlns:p14="http://schemas.microsoft.com/office/powerpoint/2010/main" val="1127956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0C450-789A-4A96-B2AA-D48ADC55DACF}"/>
              </a:ext>
            </a:extLst>
          </p:cNvPr>
          <p:cNvSpPr>
            <a:spLocks noGrp="1"/>
          </p:cNvSpPr>
          <p:nvPr>
            <p:ph type="title"/>
          </p:nvPr>
        </p:nvSpPr>
        <p:spPr/>
        <p:txBody>
          <a:bodyPr/>
          <a:lstStyle/>
          <a:p>
            <a:r>
              <a:rPr lang="en-US" dirty="0"/>
              <a:t>Climate change risks in Indonesia</a:t>
            </a:r>
            <a:endParaRPr lang="id-ID" dirty="0"/>
          </a:p>
        </p:txBody>
      </p:sp>
      <p:sp>
        <p:nvSpPr>
          <p:cNvPr id="3" name="Content Placeholder 2">
            <a:extLst>
              <a:ext uri="{FF2B5EF4-FFF2-40B4-BE49-F238E27FC236}">
                <a16:creationId xmlns:a16="http://schemas.microsoft.com/office/drawing/2014/main" id="{8489E135-DF49-4A77-B225-53195E510F15}"/>
              </a:ext>
            </a:extLst>
          </p:cNvPr>
          <p:cNvSpPr txBox="1">
            <a:spLocks/>
          </p:cNvSpPr>
          <p:nvPr/>
        </p:nvSpPr>
        <p:spPr>
          <a:xfrm>
            <a:off x="1097280" y="1845734"/>
            <a:ext cx="10058400" cy="402336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 Population has increased at an average rate of 1.49% during 2000-2010 (</a:t>
            </a:r>
            <a:r>
              <a:rPr lang="en-US" sz="2200" dirty="0" err="1"/>
              <a:t>Firman</a:t>
            </a:r>
            <a:r>
              <a:rPr lang="en-US" sz="2200" dirty="0"/>
              <a:t> 2016)</a:t>
            </a:r>
          </a:p>
          <a:p>
            <a:r>
              <a:rPr lang="en-US" sz="2200" dirty="0"/>
              <a:t> Poverty alleviation remains a challenge with 10.96% population still living in poverty in 2014 (Indonesia 2015). </a:t>
            </a:r>
          </a:p>
          <a:p>
            <a:r>
              <a:rPr lang="en-US" sz="2200" dirty="0"/>
              <a:t> Deforestation, forest fires, and degradation of peat land placed the country as the world’s 5</a:t>
            </a:r>
            <a:r>
              <a:rPr lang="en-US" sz="2200" baseline="30000" dirty="0"/>
              <a:t>th</a:t>
            </a:r>
            <a:r>
              <a:rPr lang="en-US" sz="2200" dirty="0"/>
              <a:t> largest emitter of greenhouse gases and the largest contributor of forest-based emission (Wijaya et al. 2017). </a:t>
            </a:r>
          </a:p>
          <a:p>
            <a:r>
              <a:rPr lang="en-US" sz="2200" dirty="0"/>
              <a:t> Climate change will increase economic vulnerability of the smallholder producers due to significant projected decrease in yields.</a:t>
            </a:r>
          </a:p>
          <a:p>
            <a:r>
              <a:rPr lang="en-US" sz="2200" dirty="0"/>
              <a:t> About 2 to 3 % more intense rainfall each year; decreased soil fertility by 2 to 8%, declining annual share of rice yields by 4% and maize by 50% (Sari et al. 2007). </a:t>
            </a:r>
            <a:endParaRPr lang="id-ID" sz="2200" dirty="0"/>
          </a:p>
        </p:txBody>
      </p:sp>
    </p:spTree>
    <p:extLst>
      <p:ext uri="{BB962C8B-B14F-4D97-AF65-F5344CB8AC3E}">
        <p14:creationId xmlns:p14="http://schemas.microsoft.com/office/powerpoint/2010/main" val="704590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39C0F-EF2B-4671-9635-8463D74FCD1F}"/>
              </a:ext>
            </a:extLst>
          </p:cNvPr>
          <p:cNvSpPr>
            <a:spLocks noGrp="1"/>
          </p:cNvSpPr>
          <p:nvPr>
            <p:ph type="title"/>
          </p:nvPr>
        </p:nvSpPr>
        <p:spPr/>
        <p:txBody>
          <a:bodyPr/>
          <a:lstStyle/>
          <a:p>
            <a:r>
              <a:rPr lang="en-US" dirty="0"/>
              <a:t>Past climate adaptation efforts</a:t>
            </a:r>
            <a:endParaRPr lang="id-ID" dirty="0"/>
          </a:p>
        </p:txBody>
      </p:sp>
      <p:sp>
        <p:nvSpPr>
          <p:cNvPr id="3" name="Content Placeholder 2">
            <a:extLst>
              <a:ext uri="{FF2B5EF4-FFF2-40B4-BE49-F238E27FC236}">
                <a16:creationId xmlns:a16="http://schemas.microsoft.com/office/drawing/2014/main" id="{1A651DF6-8B1E-4B47-A821-23D3E1E51199}"/>
              </a:ext>
            </a:extLst>
          </p:cNvPr>
          <p:cNvSpPr txBox="1">
            <a:spLocks/>
          </p:cNvSpPr>
          <p:nvPr/>
        </p:nvSpPr>
        <p:spPr>
          <a:xfrm>
            <a:off x="1097280" y="1845734"/>
            <a:ext cx="10058400" cy="4478866"/>
          </a:xfrm>
          <a:prstGeom prst="rect">
            <a:avLst/>
          </a:prstGeom>
        </p:spPr>
        <p:txBody>
          <a:bodyPr>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4200" dirty="0"/>
              <a:t>“Climate Field School” in </a:t>
            </a:r>
            <a:r>
              <a:rPr lang="en-US" sz="4200" dirty="0" err="1"/>
              <a:t>Indramayu</a:t>
            </a:r>
            <a:r>
              <a:rPr lang="en-US" sz="4200" dirty="0"/>
              <a:t> region in 2003 to promote application of climate forecasts to crop selection decisions, but after 5 years, adoption is virtually non-existent (</a:t>
            </a:r>
            <a:r>
              <a:rPr lang="en-US" sz="4200" dirty="0" err="1">
                <a:hlinkClick r:id="rId2" tooltip="Siregar, 2011 #920"/>
              </a:rPr>
              <a:t>Siregar</a:t>
            </a:r>
            <a:r>
              <a:rPr lang="en-US" sz="4200" dirty="0">
                <a:hlinkClick r:id="rId2" tooltip="Siregar, 2011 #920"/>
              </a:rPr>
              <a:t> and Crane 2011</a:t>
            </a:r>
            <a:r>
              <a:rPr lang="en-US" sz="4200" dirty="0"/>
              <a:t>). </a:t>
            </a:r>
          </a:p>
          <a:p>
            <a:pPr lvl="1">
              <a:lnSpc>
                <a:spcPct val="120000"/>
              </a:lnSpc>
            </a:pPr>
            <a:r>
              <a:rPr lang="en-US" sz="4200" dirty="0"/>
              <a:t>due to perceived risks associated with such practices and lack of understanding of the benefits</a:t>
            </a:r>
          </a:p>
          <a:p>
            <a:pPr marL="544068" lvl="1" indent="-342900">
              <a:lnSpc>
                <a:spcPct val="120000"/>
              </a:lnSpc>
            </a:pPr>
            <a:endParaRPr lang="en-US" sz="4200" dirty="0"/>
          </a:p>
          <a:p>
            <a:pPr>
              <a:lnSpc>
                <a:spcPct val="120000"/>
              </a:lnSpc>
            </a:pPr>
            <a:r>
              <a:rPr lang="en-US" sz="4200" dirty="0"/>
              <a:t>In Papua, farmers perceived climate change has little impact to their livelihood due to more apparent important factors such as logging, mining, infrastructure development, and political decentralization (</a:t>
            </a:r>
            <a:r>
              <a:rPr lang="en-US" sz="4200" dirty="0" err="1">
                <a:hlinkClick r:id="rId3" tooltip="Boissière, 2013 #921"/>
              </a:rPr>
              <a:t>Boissière</a:t>
            </a:r>
            <a:r>
              <a:rPr lang="en-US" sz="4200" dirty="0">
                <a:hlinkClick r:id="rId3" tooltip="Boissière, 2013 #921"/>
              </a:rPr>
              <a:t> et al. 2013</a:t>
            </a:r>
            <a:r>
              <a:rPr lang="en-US" sz="4200" dirty="0"/>
              <a:t>), which explained why the programs on climate change have little to no effects.</a:t>
            </a:r>
          </a:p>
          <a:p>
            <a:pPr marL="544068" lvl="1" indent="-342900">
              <a:lnSpc>
                <a:spcPct val="120000"/>
              </a:lnSpc>
            </a:pPr>
            <a:endParaRPr lang="en-US" sz="4200" dirty="0"/>
          </a:p>
          <a:p>
            <a:pPr marL="86868" indent="-342900">
              <a:lnSpc>
                <a:spcPct val="120000"/>
              </a:lnSpc>
            </a:pPr>
            <a:r>
              <a:rPr lang="en-US" sz="4200" dirty="0"/>
              <a:t>Governments are often fail in pushing climate measures, how about private sectors?</a:t>
            </a:r>
          </a:p>
          <a:p>
            <a:pPr marL="544068" lvl="1" indent="-342900">
              <a:lnSpc>
                <a:spcPct val="120000"/>
              </a:lnSpc>
            </a:pPr>
            <a:r>
              <a:rPr lang="en-US" sz="4200" dirty="0"/>
              <a:t>i.e. Rainforest Alliance and UTZ, and company-community partnership (CCP)</a:t>
            </a:r>
          </a:p>
          <a:p>
            <a:pPr marL="86868" indent="-342900">
              <a:lnSpc>
                <a:spcPct val="120000"/>
              </a:lnSpc>
            </a:pPr>
            <a:r>
              <a:rPr lang="en-US" sz="4200" dirty="0"/>
              <a:t>The main purpose for private sectors, particularly multi-national companies (MNCs) to engage in CCP, is to procure commodities directly from the farmers, resulting in more effective supply chains and consequently increased demands of production from their main export markets (</a:t>
            </a:r>
            <a:r>
              <a:rPr lang="en-US" sz="4200" dirty="0" err="1">
                <a:hlinkClick r:id="rId4" tooltip="Narrod, 2009 #939"/>
              </a:rPr>
              <a:t>Narrod</a:t>
            </a:r>
            <a:r>
              <a:rPr lang="en-US" sz="4200" dirty="0">
                <a:hlinkClick r:id="rId4" tooltip="Narrod, 2009 #939"/>
              </a:rPr>
              <a:t> et al. 2009</a:t>
            </a:r>
            <a:r>
              <a:rPr lang="en-US" sz="4200" dirty="0"/>
              <a:t>).</a:t>
            </a:r>
            <a:endParaRPr lang="id-ID" sz="4200" dirty="0"/>
          </a:p>
          <a:p>
            <a:pPr marL="201168" lvl="1" indent="0">
              <a:lnSpc>
                <a:spcPct val="120000"/>
              </a:lnSpc>
              <a:buFont typeface="Arial" panose="020B0604020202020204" pitchFamily="34" charset="0"/>
              <a:buNone/>
            </a:pPr>
            <a:endParaRPr lang="en-US" dirty="0"/>
          </a:p>
          <a:p>
            <a:pPr>
              <a:lnSpc>
                <a:spcPct val="120000"/>
              </a:lnSpc>
            </a:pPr>
            <a:endParaRPr lang="id-ID" dirty="0"/>
          </a:p>
        </p:txBody>
      </p:sp>
    </p:spTree>
    <p:extLst>
      <p:ext uri="{BB962C8B-B14F-4D97-AF65-F5344CB8AC3E}">
        <p14:creationId xmlns:p14="http://schemas.microsoft.com/office/powerpoint/2010/main" val="2478922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CD3B4-BDE9-48EB-A4AF-7EC2F1427DA6}"/>
              </a:ext>
            </a:extLst>
          </p:cNvPr>
          <p:cNvSpPr>
            <a:spLocks noGrp="1"/>
          </p:cNvSpPr>
          <p:nvPr>
            <p:ph type="title"/>
          </p:nvPr>
        </p:nvSpPr>
        <p:spPr/>
        <p:txBody>
          <a:bodyPr/>
          <a:lstStyle/>
          <a:p>
            <a:r>
              <a:rPr lang="en-US" dirty="0"/>
              <a:t>Research Questions</a:t>
            </a:r>
            <a:endParaRPr lang="id-ID" dirty="0"/>
          </a:p>
        </p:txBody>
      </p:sp>
      <p:sp>
        <p:nvSpPr>
          <p:cNvPr id="5" name="Content Placeholder 2">
            <a:extLst>
              <a:ext uri="{FF2B5EF4-FFF2-40B4-BE49-F238E27FC236}">
                <a16:creationId xmlns:a16="http://schemas.microsoft.com/office/drawing/2014/main" id="{E987712C-F0B6-47B4-8696-2954770AF97E}"/>
              </a:ext>
            </a:extLst>
          </p:cNvPr>
          <p:cNvSpPr txBox="1">
            <a:spLocks/>
          </p:cNvSpPr>
          <p:nvPr/>
        </p:nvSpPr>
        <p:spPr>
          <a:xfrm>
            <a:off x="1097280" y="1845734"/>
            <a:ext cx="10058400" cy="402336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What are the determinants of participation in company-community-partnership (CCP) initiated by the private sector?</a:t>
            </a:r>
          </a:p>
          <a:p>
            <a:r>
              <a:rPr lang="en-US" sz="2400" dirty="0"/>
              <a:t>To what extent this partnership helps the smallholders increase their farm income and climate change adaptation strategy* simultaneously through:</a:t>
            </a:r>
          </a:p>
          <a:p>
            <a:pPr marL="0" indent="0">
              <a:buNone/>
            </a:pPr>
            <a:r>
              <a:rPr lang="en-US" sz="2400" dirty="0"/>
              <a:t>   (1) The adoption of resource-conserving agricultural practices</a:t>
            </a:r>
          </a:p>
          <a:p>
            <a:pPr marL="0" indent="0">
              <a:buNone/>
            </a:pPr>
            <a:r>
              <a:rPr lang="en-US" sz="2400" dirty="0"/>
              <a:t>   (2) Crop diversification</a:t>
            </a:r>
          </a:p>
          <a:p>
            <a:pPr marL="0" indent="0">
              <a:buNone/>
            </a:pPr>
            <a:r>
              <a:rPr lang="en-US" sz="2400" dirty="0"/>
              <a:t>   (3) Forest-tree planting</a:t>
            </a:r>
            <a:endParaRPr lang="id-ID" sz="2400" dirty="0"/>
          </a:p>
        </p:txBody>
      </p:sp>
      <p:sp>
        <p:nvSpPr>
          <p:cNvPr id="6" name="Rectangle 5">
            <a:extLst>
              <a:ext uri="{FF2B5EF4-FFF2-40B4-BE49-F238E27FC236}">
                <a16:creationId xmlns:a16="http://schemas.microsoft.com/office/drawing/2014/main" id="{54A5D0B1-4EFE-438B-9D03-63FABE098EFA}"/>
              </a:ext>
            </a:extLst>
          </p:cNvPr>
          <p:cNvSpPr/>
          <p:nvPr/>
        </p:nvSpPr>
        <p:spPr>
          <a:xfrm>
            <a:off x="1036320" y="5499762"/>
            <a:ext cx="9733280" cy="646331"/>
          </a:xfrm>
          <a:prstGeom prst="rect">
            <a:avLst/>
          </a:prstGeom>
        </p:spPr>
        <p:txBody>
          <a:bodyPr wrap="square">
            <a:spAutoFit/>
          </a:bodyPr>
          <a:lstStyle/>
          <a:p>
            <a:r>
              <a:rPr lang="en-US" dirty="0"/>
              <a:t>* Indicated a spillover from the CCP, as primarily CCP focuses on yield production and non-chemical quality (no-pesticide), not necessarily on sustainable practices</a:t>
            </a:r>
            <a:endParaRPr lang="id-ID" dirty="0"/>
          </a:p>
        </p:txBody>
      </p:sp>
    </p:spTree>
    <p:extLst>
      <p:ext uri="{BB962C8B-B14F-4D97-AF65-F5344CB8AC3E}">
        <p14:creationId xmlns:p14="http://schemas.microsoft.com/office/powerpoint/2010/main" val="904519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CBE4D-97B3-4A98-826D-7B49D29AC4A8}"/>
              </a:ext>
            </a:extLst>
          </p:cNvPr>
          <p:cNvSpPr>
            <a:spLocks noGrp="1"/>
          </p:cNvSpPr>
          <p:nvPr>
            <p:ph type="title"/>
          </p:nvPr>
        </p:nvSpPr>
        <p:spPr/>
        <p:txBody>
          <a:bodyPr>
            <a:normAutofit fontScale="90000"/>
          </a:bodyPr>
          <a:lstStyle/>
          <a:p>
            <a:r>
              <a:rPr lang="en-US" dirty="0"/>
              <a:t>Adaptation and mitigation strategies, barriers to adaptation and possible intervention</a:t>
            </a:r>
            <a:endParaRPr lang="id-ID" dirty="0"/>
          </a:p>
        </p:txBody>
      </p:sp>
      <p:pic>
        <p:nvPicPr>
          <p:cNvPr id="4" name="Picture 3">
            <a:extLst>
              <a:ext uri="{FF2B5EF4-FFF2-40B4-BE49-F238E27FC236}">
                <a16:creationId xmlns:a16="http://schemas.microsoft.com/office/drawing/2014/main" id="{CAFB4FE6-7E62-4664-82D3-318F7614BE3D}"/>
              </a:ext>
            </a:extLst>
          </p:cNvPr>
          <p:cNvPicPr>
            <a:picLocks noChangeAspect="1"/>
          </p:cNvPicPr>
          <p:nvPr/>
        </p:nvPicPr>
        <p:blipFill>
          <a:blip r:embed="rId2"/>
          <a:stretch>
            <a:fillRect/>
          </a:stretch>
        </p:blipFill>
        <p:spPr>
          <a:xfrm>
            <a:off x="0" y="1690688"/>
            <a:ext cx="12192000" cy="5167312"/>
          </a:xfrm>
          <a:prstGeom prst="rect">
            <a:avLst/>
          </a:prstGeom>
        </p:spPr>
      </p:pic>
    </p:spTree>
    <p:extLst>
      <p:ext uri="{BB962C8B-B14F-4D97-AF65-F5344CB8AC3E}">
        <p14:creationId xmlns:p14="http://schemas.microsoft.com/office/powerpoint/2010/main" val="235523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CE882-E75C-48B1-B2F0-8E259636E0F9}"/>
              </a:ext>
            </a:extLst>
          </p:cNvPr>
          <p:cNvSpPr>
            <a:spLocks noGrp="1"/>
          </p:cNvSpPr>
          <p:nvPr>
            <p:ph type="title"/>
          </p:nvPr>
        </p:nvSpPr>
        <p:spPr/>
        <p:txBody>
          <a:bodyPr/>
          <a:lstStyle/>
          <a:p>
            <a:r>
              <a:rPr lang="en-US" dirty="0"/>
              <a:t>Agricultural characteristics in Lampung </a:t>
            </a:r>
            <a:endParaRPr lang="id-ID" dirty="0"/>
          </a:p>
        </p:txBody>
      </p:sp>
      <p:sp>
        <p:nvSpPr>
          <p:cNvPr id="3" name="Content Placeholder 2">
            <a:extLst>
              <a:ext uri="{FF2B5EF4-FFF2-40B4-BE49-F238E27FC236}">
                <a16:creationId xmlns:a16="http://schemas.microsoft.com/office/drawing/2014/main" id="{DCB9234D-BAF4-46B7-B3CC-C39A0A3F0612}"/>
              </a:ext>
            </a:extLst>
          </p:cNvPr>
          <p:cNvSpPr txBox="1">
            <a:spLocks/>
          </p:cNvSpPr>
          <p:nvPr/>
        </p:nvSpPr>
        <p:spPr>
          <a:xfrm>
            <a:off x="1097280" y="1845734"/>
            <a:ext cx="10058400" cy="402336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2500" b="1" dirty="0"/>
              <a:t>Agroforestry</a:t>
            </a:r>
          </a:p>
          <a:p>
            <a:pPr marL="0" indent="0" algn="just">
              <a:buNone/>
            </a:pPr>
            <a:r>
              <a:rPr lang="en-US" sz="2500" dirty="0"/>
              <a:t>Teak </a:t>
            </a:r>
            <a:r>
              <a:rPr lang="en-US" sz="2500" i="1" dirty="0"/>
              <a:t>(</a:t>
            </a:r>
            <a:r>
              <a:rPr lang="en-US" sz="2500" i="1" dirty="0" err="1"/>
              <a:t>Tectona</a:t>
            </a:r>
            <a:r>
              <a:rPr lang="en-US" sz="2500" i="1" dirty="0"/>
              <a:t> </a:t>
            </a:r>
            <a:r>
              <a:rPr lang="en-US" sz="2500" i="1" dirty="0" err="1"/>
              <a:t>grandis</a:t>
            </a:r>
            <a:r>
              <a:rPr lang="en-US" sz="2500" i="1" dirty="0"/>
              <a:t>)</a:t>
            </a:r>
            <a:r>
              <a:rPr lang="en-US" sz="2500" dirty="0"/>
              <a:t>, </a:t>
            </a:r>
            <a:r>
              <a:rPr lang="en-US" sz="2500" dirty="0" err="1"/>
              <a:t>Albasia</a:t>
            </a:r>
            <a:r>
              <a:rPr lang="en-US" sz="2500" dirty="0"/>
              <a:t> </a:t>
            </a:r>
            <a:r>
              <a:rPr lang="en-US" sz="2500" i="1" dirty="0"/>
              <a:t>(</a:t>
            </a:r>
            <a:r>
              <a:rPr lang="en-US" sz="2500" i="1" dirty="0" err="1"/>
              <a:t>Albizia</a:t>
            </a:r>
            <a:r>
              <a:rPr lang="en-US" sz="2500" i="1" dirty="0"/>
              <a:t> Falcata)</a:t>
            </a:r>
            <a:r>
              <a:rPr lang="en-US" sz="2500" dirty="0"/>
              <a:t>, </a:t>
            </a:r>
            <a:r>
              <a:rPr lang="en-US" sz="2500" dirty="0" err="1"/>
              <a:t>Jabon</a:t>
            </a:r>
            <a:r>
              <a:rPr lang="en-US" sz="2500" dirty="0"/>
              <a:t> </a:t>
            </a:r>
            <a:r>
              <a:rPr lang="en-US" sz="2500" i="1" dirty="0"/>
              <a:t>(</a:t>
            </a:r>
            <a:r>
              <a:rPr lang="en-US" sz="2500" i="1" dirty="0" err="1"/>
              <a:t>Anthocephalus</a:t>
            </a:r>
            <a:r>
              <a:rPr lang="en-US" sz="2500" i="1" dirty="0"/>
              <a:t> </a:t>
            </a:r>
            <a:r>
              <a:rPr lang="en-US" sz="2500" i="1" dirty="0" err="1"/>
              <a:t>cadamba</a:t>
            </a:r>
            <a:r>
              <a:rPr lang="en-US" sz="2500" i="1" dirty="0"/>
              <a:t>)</a:t>
            </a:r>
            <a:r>
              <a:rPr lang="en-US" sz="2500" dirty="0"/>
              <a:t>, Banyan </a:t>
            </a:r>
            <a:r>
              <a:rPr lang="en-US" sz="2500" i="1" dirty="0"/>
              <a:t>(</a:t>
            </a:r>
            <a:r>
              <a:rPr lang="en-US" sz="2500" i="1" dirty="0" err="1"/>
              <a:t>Ficus</a:t>
            </a:r>
            <a:r>
              <a:rPr lang="en-US" sz="2500" i="1" dirty="0"/>
              <a:t> </a:t>
            </a:r>
            <a:r>
              <a:rPr lang="en-US" sz="2500" i="1" dirty="0" err="1"/>
              <a:t>microcarpa</a:t>
            </a:r>
            <a:r>
              <a:rPr lang="en-US" sz="2500" i="1" dirty="0"/>
              <a:t>)</a:t>
            </a:r>
            <a:r>
              <a:rPr lang="en-US" sz="2500" dirty="0"/>
              <a:t>, Rattan (</a:t>
            </a:r>
            <a:r>
              <a:rPr lang="en-US" sz="2500" i="1" dirty="0"/>
              <a:t>Calamus </a:t>
            </a:r>
            <a:r>
              <a:rPr lang="en-US" sz="2500" i="1" dirty="0" err="1"/>
              <a:t>manan</a:t>
            </a:r>
            <a:r>
              <a:rPr lang="en-US" sz="2500" i="1" dirty="0"/>
              <a:t>)</a:t>
            </a:r>
            <a:r>
              <a:rPr lang="en-US" sz="2500" dirty="0"/>
              <a:t>, Bamboo </a:t>
            </a:r>
            <a:r>
              <a:rPr lang="en-US" sz="2500" i="1" dirty="0"/>
              <a:t>(</a:t>
            </a:r>
            <a:r>
              <a:rPr lang="en-US" sz="2500" i="1" dirty="0" err="1"/>
              <a:t>Bambusoideae</a:t>
            </a:r>
            <a:r>
              <a:rPr lang="en-US" sz="2500" i="1" dirty="0"/>
              <a:t>)</a:t>
            </a:r>
            <a:r>
              <a:rPr lang="en-US" sz="2500" dirty="0"/>
              <a:t>. </a:t>
            </a:r>
          </a:p>
          <a:p>
            <a:pPr marL="0" indent="0" algn="just">
              <a:buNone/>
            </a:pPr>
            <a:r>
              <a:rPr lang="en-US" sz="2500" dirty="0"/>
              <a:t>High valued wood commodity, shade-trees, carbon sequestration </a:t>
            </a:r>
          </a:p>
          <a:p>
            <a:pPr marL="457200" lvl="1" indent="0" algn="just">
              <a:buNone/>
            </a:pPr>
            <a:endParaRPr lang="en-US" sz="2500" dirty="0"/>
          </a:p>
          <a:p>
            <a:pPr algn="just"/>
            <a:r>
              <a:rPr lang="en-US" sz="2500" b="1" dirty="0"/>
              <a:t>Grafting techniques</a:t>
            </a:r>
          </a:p>
          <a:p>
            <a:pPr marL="0" indent="0" algn="just">
              <a:buNone/>
            </a:pPr>
            <a:r>
              <a:rPr lang="en-US" sz="2500" dirty="0"/>
              <a:t>More tolerant species via combination of strong rootstocks and improved varieties</a:t>
            </a:r>
          </a:p>
        </p:txBody>
      </p:sp>
    </p:spTree>
    <p:extLst>
      <p:ext uri="{BB962C8B-B14F-4D97-AF65-F5344CB8AC3E}">
        <p14:creationId xmlns:p14="http://schemas.microsoft.com/office/powerpoint/2010/main" val="2997290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CE882-E75C-48B1-B2F0-8E259636E0F9}"/>
              </a:ext>
            </a:extLst>
          </p:cNvPr>
          <p:cNvSpPr>
            <a:spLocks noGrp="1"/>
          </p:cNvSpPr>
          <p:nvPr>
            <p:ph type="title"/>
          </p:nvPr>
        </p:nvSpPr>
        <p:spPr/>
        <p:txBody>
          <a:bodyPr/>
          <a:lstStyle/>
          <a:p>
            <a:r>
              <a:rPr lang="en-US" dirty="0"/>
              <a:t>Agricultural characteristics in Lampung </a:t>
            </a:r>
            <a:endParaRPr lang="id-ID" dirty="0"/>
          </a:p>
        </p:txBody>
      </p:sp>
      <p:sp>
        <p:nvSpPr>
          <p:cNvPr id="3" name="Content Placeholder 2">
            <a:extLst>
              <a:ext uri="{FF2B5EF4-FFF2-40B4-BE49-F238E27FC236}">
                <a16:creationId xmlns:a16="http://schemas.microsoft.com/office/drawing/2014/main" id="{DCB9234D-BAF4-46B7-B3CC-C39A0A3F0612}"/>
              </a:ext>
            </a:extLst>
          </p:cNvPr>
          <p:cNvSpPr txBox="1">
            <a:spLocks/>
          </p:cNvSpPr>
          <p:nvPr/>
        </p:nvSpPr>
        <p:spPr>
          <a:xfrm>
            <a:off x="1097280" y="1833034"/>
            <a:ext cx="10058400" cy="402336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t>Soil and water conservation techniques</a:t>
            </a:r>
          </a:p>
          <a:p>
            <a:pPr marL="0" indent="0">
              <a:buNone/>
            </a:pPr>
            <a:r>
              <a:rPr lang="en-US" sz="2400" dirty="0"/>
              <a:t>Improve porosity of the soil and increase ability to bind water</a:t>
            </a:r>
          </a:p>
          <a:p>
            <a:r>
              <a:rPr lang="en-US" sz="2400" b="1" dirty="0"/>
              <a:t>Intercropping (main coffee cash crops with other category) </a:t>
            </a:r>
          </a:p>
        </p:txBody>
      </p:sp>
      <p:graphicFrame>
        <p:nvGraphicFramePr>
          <p:cNvPr id="4" name="Table 4">
            <a:extLst>
              <a:ext uri="{FF2B5EF4-FFF2-40B4-BE49-F238E27FC236}">
                <a16:creationId xmlns:a16="http://schemas.microsoft.com/office/drawing/2014/main" id="{36693281-1882-4F6F-971D-2B99749B6CE1}"/>
              </a:ext>
            </a:extLst>
          </p:cNvPr>
          <p:cNvGraphicFramePr>
            <a:graphicFrameLocks noGrp="1"/>
          </p:cNvGraphicFramePr>
          <p:nvPr>
            <p:extLst>
              <p:ext uri="{D42A27DB-BD31-4B8C-83A1-F6EECF244321}">
                <p14:modId xmlns:p14="http://schemas.microsoft.com/office/powerpoint/2010/main" val="3705607033"/>
              </p:ext>
            </p:extLst>
          </p:nvPr>
        </p:nvGraphicFramePr>
        <p:xfrm>
          <a:off x="889000" y="3327282"/>
          <a:ext cx="10744200" cy="2748398"/>
        </p:xfrm>
        <a:graphic>
          <a:graphicData uri="http://schemas.openxmlformats.org/drawingml/2006/table">
            <a:tbl>
              <a:tblPr firstRow="1" bandRow="1">
                <a:tableStyleId>{5C22544A-7EE6-4342-B048-85BDC9FD1C3A}</a:tableStyleId>
              </a:tblPr>
              <a:tblGrid>
                <a:gridCol w="1512448">
                  <a:extLst>
                    <a:ext uri="{9D8B030D-6E8A-4147-A177-3AD203B41FA5}">
                      <a16:colId xmlns:a16="http://schemas.microsoft.com/office/drawing/2014/main" val="238981586"/>
                    </a:ext>
                  </a:extLst>
                </a:gridCol>
                <a:gridCol w="1141852">
                  <a:extLst>
                    <a:ext uri="{9D8B030D-6E8A-4147-A177-3AD203B41FA5}">
                      <a16:colId xmlns:a16="http://schemas.microsoft.com/office/drawing/2014/main" val="2917488008"/>
                    </a:ext>
                  </a:extLst>
                </a:gridCol>
                <a:gridCol w="1980619">
                  <a:extLst>
                    <a:ext uri="{9D8B030D-6E8A-4147-A177-3AD203B41FA5}">
                      <a16:colId xmlns:a16="http://schemas.microsoft.com/office/drawing/2014/main" val="3519286431"/>
                    </a:ext>
                  </a:extLst>
                </a:gridCol>
                <a:gridCol w="1355871">
                  <a:extLst>
                    <a:ext uri="{9D8B030D-6E8A-4147-A177-3AD203B41FA5}">
                      <a16:colId xmlns:a16="http://schemas.microsoft.com/office/drawing/2014/main" val="227184252"/>
                    </a:ext>
                  </a:extLst>
                </a:gridCol>
                <a:gridCol w="1355871">
                  <a:extLst>
                    <a:ext uri="{9D8B030D-6E8A-4147-A177-3AD203B41FA5}">
                      <a16:colId xmlns:a16="http://schemas.microsoft.com/office/drawing/2014/main" val="2045836593"/>
                    </a:ext>
                  </a:extLst>
                </a:gridCol>
                <a:gridCol w="1355871">
                  <a:extLst>
                    <a:ext uri="{9D8B030D-6E8A-4147-A177-3AD203B41FA5}">
                      <a16:colId xmlns:a16="http://schemas.microsoft.com/office/drawing/2014/main" val="2247939295"/>
                    </a:ext>
                  </a:extLst>
                </a:gridCol>
                <a:gridCol w="2041668">
                  <a:extLst>
                    <a:ext uri="{9D8B030D-6E8A-4147-A177-3AD203B41FA5}">
                      <a16:colId xmlns:a16="http://schemas.microsoft.com/office/drawing/2014/main" val="4265992868"/>
                    </a:ext>
                  </a:extLst>
                </a:gridCol>
              </a:tblGrid>
              <a:tr h="736718">
                <a:tc>
                  <a:txBody>
                    <a:bodyPr/>
                    <a:lstStyle/>
                    <a:p>
                      <a:pPr algn="ctr"/>
                      <a:r>
                        <a:rPr lang="en-US" dirty="0"/>
                        <a:t>Cereal Crops</a:t>
                      </a:r>
                      <a:endParaRPr lang="id-ID" dirty="0"/>
                    </a:p>
                  </a:txBody>
                  <a:tcPr/>
                </a:tc>
                <a:tc>
                  <a:txBody>
                    <a:bodyPr/>
                    <a:lstStyle/>
                    <a:p>
                      <a:pPr algn="ctr"/>
                      <a:r>
                        <a:rPr lang="en-US" dirty="0"/>
                        <a:t>Legume Crops</a:t>
                      </a:r>
                      <a:endParaRPr lang="id-ID" dirty="0"/>
                    </a:p>
                  </a:txBody>
                  <a:tcPr/>
                </a:tc>
                <a:tc>
                  <a:txBody>
                    <a:bodyPr/>
                    <a:lstStyle/>
                    <a:p>
                      <a:pPr algn="ctr"/>
                      <a:r>
                        <a:rPr lang="en-US" dirty="0"/>
                        <a:t>Industrial Crops</a:t>
                      </a:r>
                      <a:endParaRPr lang="id-ID" dirty="0"/>
                    </a:p>
                  </a:txBody>
                  <a:tcPr/>
                </a:tc>
                <a:tc>
                  <a:txBody>
                    <a:bodyPr/>
                    <a:lstStyle/>
                    <a:p>
                      <a:pPr algn="ctr"/>
                      <a:r>
                        <a:rPr lang="en-US" dirty="0"/>
                        <a:t>Spices Crops</a:t>
                      </a:r>
                      <a:endParaRPr lang="id-ID" dirty="0"/>
                    </a:p>
                  </a:txBody>
                  <a:tcPr/>
                </a:tc>
                <a:tc>
                  <a:txBody>
                    <a:bodyPr/>
                    <a:lstStyle/>
                    <a:p>
                      <a:pPr algn="ctr"/>
                      <a:r>
                        <a:rPr lang="en-US" dirty="0"/>
                        <a:t>Vegetable Crops</a:t>
                      </a:r>
                      <a:endParaRPr lang="id-ID" dirty="0"/>
                    </a:p>
                  </a:txBody>
                  <a:tcPr/>
                </a:tc>
                <a:tc>
                  <a:txBody>
                    <a:bodyPr/>
                    <a:lstStyle/>
                    <a:p>
                      <a:pPr algn="ctr"/>
                      <a:r>
                        <a:rPr lang="en-US" dirty="0"/>
                        <a:t>Fruit Crops</a:t>
                      </a:r>
                      <a:endParaRPr lang="id-ID" dirty="0"/>
                    </a:p>
                  </a:txBody>
                  <a:tcPr/>
                </a:tc>
                <a:tc>
                  <a:txBody>
                    <a:bodyPr/>
                    <a:lstStyle/>
                    <a:p>
                      <a:pPr algn="ctr"/>
                      <a:r>
                        <a:rPr lang="en-US" dirty="0"/>
                        <a:t>Hardwood</a:t>
                      </a:r>
                      <a:endParaRPr lang="id-ID" dirty="0"/>
                    </a:p>
                  </a:txBody>
                  <a:tcPr/>
                </a:tc>
                <a:extLst>
                  <a:ext uri="{0D108BD9-81ED-4DB2-BD59-A6C34878D82A}">
                    <a16:rowId xmlns:a16="http://schemas.microsoft.com/office/drawing/2014/main" val="2438447738"/>
                  </a:ext>
                </a:extLst>
              </a:tr>
              <a:tr h="394649">
                <a:tc>
                  <a:txBody>
                    <a:bodyPr/>
                    <a:lstStyle/>
                    <a:p>
                      <a:pPr algn="ctr"/>
                      <a:r>
                        <a:rPr lang="en-US" dirty="0"/>
                        <a:t>Rice</a:t>
                      </a:r>
                    </a:p>
                    <a:p>
                      <a:pPr algn="ctr"/>
                      <a:r>
                        <a:rPr lang="en-US" dirty="0"/>
                        <a:t>Corn</a:t>
                      </a:r>
                      <a:endParaRPr lang="id-ID" dirty="0"/>
                    </a:p>
                  </a:txBody>
                  <a:tcPr/>
                </a:tc>
                <a:tc>
                  <a:txBody>
                    <a:bodyPr/>
                    <a:lstStyle/>
                    <a:p>
                      <a:pPr algn="ctr"/>
                      <a:r>
                        <a:rPr lang="en-US" dirty="0"/>
                        <a:t>Soybean</a:t>
                      </a:r>
                    </a:p>
                    <a:p>
                      <a:pPr algn="ctr"/>
                      <a:r>
                        <a:rPr lang="en-US" dirty="0" err="1"/>
                        <a:t>Petai</a:t>
                      </a:r>
                      <a:endParaRPr lang="en-US" dirty="0"/>
                    </a:p>
                    <a:p>
                      <a:pPr algn="ctr"/>
                      <a:r>
                        <a:rPr lang="en-US" dirty="0"/>
                        <a:t>Peanut</a:t>
                      </a:r>
                    </a:p>
                    <a:p>
                      <a:pPr algn="ctr"/>
                      <a:r>
                        <a:rPr lang="en-US" dirty="0"/>
                        <a:t>Almond</a:t>
                      </a:r>
                    </a:p>
                    <a:p>
                      <a:pPr algn="ctr"/>
                      <a:r>
                        <a:rPr lang="en-US" dirty="0" err="1"/>
                        <a:t>Dogfruit</a:t>
                      </a:r>
                      <a:endParaRPr lang="id-ID" dirty="0"/>
                    </a:p>
                  </a:txBody>
                  <a:tcPr/>
                </a:tc>
                <a:tc>
                  <a:txBody>
                    <a:bodyPr/>
                    <a:lstStyle/>
                    <a:p>
                      <a:pPr algn="ctr"/>
                      <a:r>
                        <a:rPr lang="en-US" dirty="0"/>
                        <a:t>Coffee (Arabica)</a:t>
                      </a:r>
                    </a:p>
                    <a:p>
                      <a:pPr algn="ctr"/>
                      <a:r>
                        <a:rPr lang="en-US" dirty="0"/>
                        <a:t>Coffee (Robusta)</a:t>
                      </a:r>
                    </a:p>
                    <a:p>
                      <a:pPr algn="ctr"/>
                      <a:r>
                        <a:rPr lang="en-US" dirty="0"/>
                        <a:t>Tobacco</a:t>
                      </a:r>
                    </a:p>
                    <a:p>
                      <a:pPr algn="ctr"/>
                      <a:r>
                        <a:rPr lang="en-US" dirty="0"/>
                        <a:t>Cocoa</a:t>
                      </a:r>
                    </a:p>
                    <a:p>
                      <a:pPr algn="ctr"/>
                      <a:r>
                        <a:rPr lang="en-US" dirty="0"/>
                        <a:t>Palm</a:t>
                      </a:r>
                    </a:p>
                    <a:p>
                      <a:pPr algn="ctr"/>
                      <a:r>
                        <a:rPr lang="en-US" dirty="0"/>
                        <a:t>Coconut</a:t>
                      </a:r>
                    </a:p>
                    <a:p>
                      <a:pPr algn="ctr"/>
                      <a:r>
                        <a:rPr lang="en-US" dirty="0"/>
                        <a:t>Areca</a:t>
                      </a:r>
                    </a:p>
                  </a:txBody>
                  <a:tcPr/>
                </a:tc>
                <a:tc>
                  <a:txBody>
                    <a:bodyPr/>
                    <a:lstStyle/>
                    <a:p>
                      <a:pPr algn="ctr"/>
                      <a:r>
                        <a:rPr lang="en-US" dirty="0" err="1"/>
                        <a:t>Chilli</a:t>
                      </a:r>
                      <a:endParaRPr lang="en-US" dirty="0"/>
                    </a:p>
                    <a:p>
                      <a:pPr algn="ctr"/>
                      <a:r>
                        <a:rPr lang="en-US" dirty="0"/>
                        <a:t>Nutmeg</a:t>
                      </a:r>
                    </a:p>
                    <a:p>
                      <a:pPr algn="ctr"/>
                      <a:r>
                        <a:rPr lang="en-US" dirty="0"/>
                        <a:t>Clove</a:t>
                      </a:r>
                      <a:endParaRPr lang="id-ID" dirty="0"/>
                    </a:p>
                  </a:txBody>
                  <a:tcPr/>
                </a:tc>
                <a:tc>
                  <a:txBody>
                    <a:bodyPr/>
                    <a:lstStyle/>
                    <a:p>
                      <a:pPr algn="ctr"/>
                      <a:r>
                        <a:rPr lang="en-US" dirty="0"/>
                        <a:t>Cabbage</a:t>
                      </a:r>
                    </a:p>
                    <a:p>
                      <a:pPr algn="ctr"/>
                      <a:r>
                        <a:rPr lang="en-US" dirty="0"/>
                        <a:t>Cucumber</a:t>
                      </a:r>
                    </a:p>
                    <a:p>
                      <a:pPr algn="ctr"/>
                      <a:r>
                        <a:rPr lang="en-US" dirty="0"/>
                        <a:t>Eggplant</a:t>
                      </a:r>
                    </a:p>
                    <a:p>
                      <a:pPr algn="ctr"/>
                      <a:r>
                        <a:rPr lang="en-US" dirty="0"/>
                        <a:t>Tomato</a:t>
                      </a:r>
                      <a:endParaRPr lang="id-ID" dirty="0"/>
                    </a:p>
                  </a:txBody>
                  <a:tcPr/>
                </a:tc>
                <a:tc>
                  <a:txBody>
                    <a:bodyPr/>
                    <a:lstStyle/>
                    <a:p>
                      <a:pPr algn="ctr"/>
                      <a:r>
                        <a:rPr lang="en-US" dirty="0"/>
                        <a:t>Durian</a:t>
                      </a:r>
                    </a:p>
                    <a:p>
                      <a:pPr algn="ctr"/>
                      <a:r>
                        <a:rPr lang="en-US" dirty="0" err="1"/>
                        <a:t>Snakefruit</a:t>
                      </a:r>
                      <a:endParaRPr lang="en-US" dirty="0"/>
                    </a:p>
                    <a:p>
                      <a:pPr algn="ctr"/>
                      <a:r>
                        <a:rPr lang="en-US" dirty="0"/>
                        <a:t>Banana</a:t>
                      </a:r>
                    </a:p>
                    <a:p>
                      <a:pPr algn="ctr"/>
                      <a:r>
                        <a:rPr lang="en-US" dirty="0"/>
                        <a:t>Avocado</a:t>
                      </a:r>
                    </a:p>
                    <a:p>
                      <a:pPr algn="ctr"/>
                      <a:r>
                        <a:rPr lang="en-US" dirty="0"/>
                        <a:t>Papaya</a:t>
                      </a:r>
                      <a:endParaRPr lang="id-ID" dirty="0"/>
                    </a:p>
                  </a:txBody>
                  <a:tcPr/>
                </a:tc>
                <a:tc>
                  <a:txBody>
                    <a:bodyPr/>
                    <a:lstStyle/>
                    <a:p>
                      <a:pPr algn="ctr"/>
                      <a:r>
                        <a:rPr lang="en-US" dirty="0"/>
                        <a:t>Teak</a:t>
                      </a:r>
                    </a:p>
                    <a:p>
                      <a:pPr algn="ctr"/>
                      <a:r>
                        <a:rPr lang="en-US" dirty="0"/>
                        <a:t>Mahogany</a:t>
                      </a:r>
                    </a:p>
                    <a:p>
                      <a:pPr algn="ctr"/>
                      <a:r>
                        <a:rPr lang="en-US" dirty="0" err="1"/>
                        <a:t>Albasia</a:t>
                      </a:r>
                      <a:endParaRPr lang="en-US" dirty="0"/>
                    </a:p>
                    <a:p>
                      <a:pPr algn="ctr"/>
                      <a:r>
                        <a:rPr lang="en-US" dirty="0" err="1"/>
                        <a:t>Jabon</a:t>
                      </a:r>
                      <a:endParaRPr lang="en-US" dirty="0"/>
                    </a:p>
                    <a:p>
                      <a:pPr algn="ctr"/>
                      <a:r>
                        <a:rPr lang="en-US" dirty="0"/>
                        <a:t>Other wood</a:t>
                      </a:r>
                      <a:endParaRPr lang="id-ID" dirty="0"/>
                    </a:p>
                  </a:txBody>
                  <a:tcPr/>
                </a:tc>
                <a:extLst>
                  <a:ext uri="{0D108BD9-81ED-4DB2-BD59-A6C34878D82A}">
                    <a16:rowId xmlns:a16="http://schemas.microsoft.com/office/drawing/2014/main" val="2209200190"/>
                  </a:ext>
                </a:extLst>
              </a:tr>
            </a:tbl>
          </a:graphicData>
        </a:graphic>
      </p:graphicFrame>
      <p:sp>
        <p:nvSpPr>
          <p:cNvPr id="6" name="Rectangle 5">
            <a:extLst>
              <a:ext uri="{FF2B5EF4-FFF2-40B4-BE49-F238E27FC236}">
                <a16:creationId xmlns:a16="http://schemas.microsoft.com/office/drawing/2014/main" id="{DCA31431-B63E-42AD-A08D-84421B909707}"/>
              </a:ext>
            </a:extLst>
          </p:cNvPr>
          <p:cNvSpPr/>
          <p:nvPr/>
        </p:nvSpPr>
        <p:spPr>
          <a:xfrm>
            <a:off x="337820" y="6007762"/>
            <a:ext cx="9733280" cy="369332"/>
          </a:xfrm>
          <a:prstGeom prst="rect">
            <a:avLst/>
          </a:prstGeom>
        </p:spPr>
        <p:txBody>
          <a:bodyPr wrap="square">
            <a:spAutoFit/>
          </a:bodyPr>
          <a:lstStyle/>
          <a:p>
            <a:r>
              <a:rPr lang="en-US" dirty="0"/>
              <a:t>* The list includes 99 varieties of crops, but in so far, the above is what we found being planted</a:t>
            </a:r>
            <a:endParaRPr lang="id-ID" dirty="0"/>
          </a:p>
        </p:txBody>
      </p:sp>
    </p:spTree>
    <p:extLst>
      <p:ext uri="{BB962C8B-B14F-4D97-AF65-F5344CB8AC3E}">
        <p14:creationId xmlns:p14="http://schemas.microsoft.com/office/powerpoint/2010/main" val="1730624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E20F81DB-98C3-4BF1-B148-779C222CF1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0748" y="2681919"/>
            <a:ext cx="3100667" cy="4134223"/>
          </a:xfrm>
          <a:prstGeom prst="rect">
            <a:avLst/>
          </a:prstGeom>
        </p:spPr>
      </p:pic>
      <p:sp>
        <p:nvSpPr>
          <p:cNvPr id="2" name="Title 1">
            <a:extLst>
              <a:ext uri="{FF2B5EF4-FFF2-40B4-BE49-F238E27FC236}">
                <a16:creationId xmlns:a16="http://schemas.microsoft.com/office/drawing/2014/main" id="{5E7A17CF-D8D6-455A-9488-EE6E39253A11}"/>
              </a:ext>
            </a:extLst>
          </p:cNvPr>
          <p:cNvSpPr>
            <a:spLocks noGrp="1"/>
          </p:cNvSpPr>
          <p:nvPr>
            <p:ph type="title"/>
          </p:nvPr>
        </p:nvSpPr>
        <p:spPr/>
        <p:txBody>
          <a:bodyPr/>
          <a:lstStyle/>
          <a:p>
            <a:endParaRPr lang="id-ID"/>
          </a:p>
        </p:txBody>
      </p:sp>
      <p:pic>
        <p:nvPicPr>
          <p:cNvPr id="3" name="図 13">
            <a:extLst>
              <a:ext uri="{FF2B5EF4-FFF2-40B4-BE49-F238E27FC236}">
                <a16:creationId xmlns:a16="http://schemas.microsoft.com/office/drawing/2014/main" id="{7E7A3661-280A-4F5A-932E-A7907FEF5123}"/>
              </a:ext>
            </a:extLst>
          </p:cNvPr>
          <p:cNvPicPr>
            <a:picLocks noChangeAspect="1"/>
          </p:cNvPicPr>
          <p:nvPr/>
        </p:nvPicPr>
        <p:blipFill rotWithShape="1">
          <a:blip r:embed="rId3">
            <a:extLst>
              <a:ext uri="{28A0092B-C50C-407E-A947-70E740481C1C}">
                <a14:useLocalDpi xmlns:a14="http://schemas.microsoft.com/office/drawing/2010/main" val="0"/>
              </a:ext>
            </a:extLst>
          </a:blip>
          <a:srcRect l="16021" r="12963"/>
          <a:stretch/>
        </p:blipFill>
        <p:spPr>
          <a:xfrm>
            <a:off x="10585" y="3308350"/>
            <a:ext cx="3697815" cy="3359572"/>
          </a:xfrm>
          <a:prstGeom prst="rect">
            <a:avLst/>
          </a:prstGeom>
        </p:spPr>
      </p:pic>
      <p:pic>
        <p:nvPicPr>
          <p:cNvPr id="11" name="Picture 10">
            <a:extLst>
              <a:ext uri="{FF2B5EF4-FFF2-40B4-BE49-F238E27FC236}">
                <a16:creationId xmlns:a16="http://schemas.microsoft.com/office/drawing/2014/main" id="{2D065037-F5FA-410D-997A-642AC5C66F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5" y="565150"/>
            <a:ext cx="5462500" cy="2774950"/>
          </a:xfrm>
          <a:prstGeom prst="rect">
            <a:avLst/>
          </a:prstGeom>
        </p:spPr>
      </p:pic>
      <p:pic>
        <p:nvPicPr>
          <p:cNvPr id="13" name="Picture 12">
            <a:extLst>
              <a:ext uri="{FF2B5EF4-FFF2-40B4-BE49-F238E27FC236}">
                <a16:creationId xmlns:a16="http://schemas.microsoft.com/office/drawing/2014/main" id="{65ED1979-D239-457C-8EEA-91444AF07C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8400" y="3355191"/>
            <a:ext cx="5372348" cy="3223409"/>
          </a:xfrm>
          <a:prstGeom prst="rect">
            <a:avLst/>
          </a:prstGeom>
        </p:spPr>
      </p:pic>
      <p:pic>
        <p:nvPicPr>
          <p:cNvPr id="1026" name="Picture 2" descr="Image result for pohon cabe">
            <a:extLst>
              <a:ext uri="{FF2B5EF4-FFF2-40B4-BE49-F238E27FC236}">
                <a16:creationId xmlns:a16="http://schemas.microsoft.com/office/drawing/2014/main" id="{448B375D-6BD7-4BDA-ACBE-C9D3C5C747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58266" y="577850"/>
            <a:ext cx="3699934" cy="27749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0C0F92B-5B2F-4A54-8730-C90C646618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58200" y="488950"/>
            <a:ext cx="2992355" cy="2241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805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6EE4C-E769-4912-BA4A-117A0750F90E}"/>
              </a:ext>
            </a:extLst>
          </p:cNvPr>
          <p:cNvSpPr>
            <a:spLocks noGrp="1"/>
          </p:cNvSpPr>
          <p:nvPr>
            <p:ph type="title"/>
          </p:nvPr>
        </p:nvSpPr>
        <p:spPr/>
        <p:txBody>
          <a:bodyPr/>
          <a:lstStyle/>
          <a:p>
            <a:r>
              <a:rPr lang="en-US" dirty="0"/>
              <a:t>Company-community partnership in Indonesia</a:t>
            </a:r>
            <a:endParaRPr lang="id-ID" dirty="0"/>
          </a:p>
        </p:txBody>
      </p:sp>
      <p:pic>
        <p:nvPicPr>
          <p:cNvPr id="3" name="Picture 2">
            <a:extLst>
              <a:ext uri="{FF2B5EF4-FFF2-40B4-BE49-F238E27FC236}">
                <a16:creationId xmlns:a16="http://schemas.microsoft.com/office/drawing/2014/main" id="{0A9C6E7A-5C46-4EFA-9B9D-A690AFBC4821}"/>
              </a:ext>
            </a:extLst>
          </p:cNvPr>
          <p:cNvPicPr>
            <a:picLocks noChangeAspect="1"/>
          </p:cNvPicPr>
          <p:nvPr/>
        </p:nvPicPr>
        <p:blipFill>
          <a:blip r:embed="rId2"/>
          <a:stretch>
            <a:fillRect/>
          </a:stretch>
        </p:blipFill>
        <p:spPr>
          <a:xfrm>
            <a:off x="1193800" y="1690688"/>
            <a:ext cx="8872134" cy="4814337"/>
          </a:xfrm>
          <a:prstGeom prst="rect">
            <a:avLst/>
          </a:prstGeom>
        </p:spPr>
      </p:pic>
    </p:spTree>
    <p:extLst>
      <p:ext uri="{BB962C8B-B14F-4D97-AF65-F5344CB8AC3E}">
        <p14:creationId xmlns:p14="http://schemas.microsoft.com/office/powerpoint/2010/main" val="3207269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p:nvPr/>
        </p:nvPicPr>
        <p:blipFill>
          <a:blip r:embed="rId3">
            <a:extLst>
              <a:ext uri="{28A0092B-C50C-407E-A947-70E740481C1C}">
                <a14:useLocalDpi xmlns:a14="http://schemas.microsoft.com/office/drawing/2010/main" val="0"/>
              </a:ext>
            </a:extLst>
          </a:blip>
          <a:stretch>
            <a:fillRect/>
          </a:stretch>
        </p:blipFill>
        <p:spPr>
          <a:xfrm>
            <a:off x="1127447" y="3212976"/>
            <a:ext cx="3600401" cy="3267220"/>
          </a:xfrm>
          <a:prstGeom prst="rect">
            <a:avLst/>
          </a:prstGeom>
        </p:spPr>
      </p:pic>
      <p:sp>
        <p:nvSpPr>
          <p:cNvPr id="6" name="テキスト ボックス 2"/>
          <p:cNvSpPr txBox="1">
            <a:spLocks noChangeArrowheads="1"/>
          </p:cNvSpPr>
          <p:nvPr/>
        </p:nvSpPr>
        <p:spPr bwMode="auto">
          <a:xfrm>
            <a:off x="2207569" y="4870047"/>
            <a:ext cx="2529157" cy="503169"/>
          </a:xfrm>
          <a:prstGeom prst="rect">
            <a:avLst/>
          </a:prstGeom>
          <a:noFill/>
          <a:ln w="9525">
            <a:noFill/>
            <a:miter lim="800000"/>
            <a:headEnd/>
            <a:tailEnd/>
          </a:ln>
        </p:spPr>
        <p:txBody>
          <a:bodyPr rot="0" vert="horz" wrap="square" lIns="91440" tIns="45720" rIns="91440" bIns="45720" anchor="t" anchorCtr="0">
            <a:noAutofit/>
          </a:bodyPr>
          <a:lstStyle/>
          <a:p>
            <a:pPr algn="just"/>
            <a:r>
              <a:rPr lang="en-US" sz="1500" b="1" kern="100" dirty="0" err="1">
                <a:latin typeface="Corbel" panose="020B0503020204020204" pitchFamily="34" charset="0"/>
                <a:ea typeface="ＭＳ 明朝"/>
                <a:cs typeface="Times New Roman"/>
              </a:rPr>
              <a:t>Tanggamus</a:t>
            </a:r>
            <a:r>
              <a:rPr lang="en-US" sz="1500" b="1" kern="100" dirty="0">
                <a:latin typeface="Corbel" panose="020B0503020204020204" pitchFamily="34" charset="0"/>
                <a:ea typeface="ＭＳ 明朝"/>
                <a:cs typeface="Times New Roman"/>
              </a:rPr>
              <a:t> district</a:t>
            </a:r>
            <a:endParaRPr lang="ja-JP" altLang="en-US" sz="1500" kern="100" dirty="0">
              <a:latin typeface="Corbel" panose="020B0503020204020204" pitchFamily="34" charset="0"/>
              <a:ea typeface="ＭＳ 明朝"/>
              <a:cs typeface="Times New Roman"/>
            </a:endParaRPr>
          </a:p>
        </p:txBody>
      </p:sp>
      <p:pic>
        <p:nvPicPr>
          <p:cNvPr id="7" name="図 6"/>
          <p:cNvPicPr/>
          <p:nvPr/>
        </p:nvPicPr>
        <p:blipFill rotWithShape="1">
          <a:blip r:embed="rId4" cstate="print">
            <a:extLst>
              <a:ext uri="{28A0092B-C50C-407E-A947-70E740481C1C}">
                <a14:useLocalDpi xmlns:a14="http://schemas.microsoft.com/office/drawing/2010/main" val="0"/>
              </a:ext>
            </a:extLst>
          </a:blip>
          <a:srcRect l="26837" r="26039"/>
          <a:stretch/>
        </p:blipFill>
        <p:spPr bwMode="auto">
          <a:xfrm>
            <a:off x="4796262" y="3140968"/>
            <a:ext cx="3820018" cy="3528392"/>
          </a:xfrm>
          <a:prstGeom prst="rect">
            <a:avLst/>
          </a:prstGeom>
          <a:ln>
            <a:noFill/>
          </a:ln>
          <a:extLst>
            <a:ext uri="{53640926-AAD7-44D8-BBD7-CCE9431645EC}">
              <a14:shadowObscured xmlns:a14="http://schemas.microsoft.com/office/drawing/2010/main"/>
            </a:ext>
          </a:extLst>
        </p:spPr>
      </p:pic>
      <p:sp>
        <p:nvSpPr>
          <p:cNvPr id="8" name="テキスト ボックス 2"/>
          <p:cNvSpPr txBox="1">
            <a:spLocks noChangeArrowheads="1"/>
          </p:cNvSpPr>
          <p:nvPr/>
        </p:nvSpPr>
        <p:spPr bwMode="auto">
          <a:xfrm>
            <a:off x="2135560" y="6237312"/>
            <a:ext cx="3413820" cy="503169"/>
          </a:xfrm>
          <a:prstGeom prst="rect">
            <a:avLst/>
          </a:prstGeom>
          <a:noFill/>
          <a:ln w="9525">
            <a:noFill/>
            <a:miter lim="800000"/>
            <a:headEnd/>
            <a:tailEnd/>
          </a:ln>
        </p:spPr>
        <p:txBody>
          <a:bodyPr rot="0" vert="horz" wrap="square" lIns="91440" tIns="45720" rIns="91440" bIns="45720" anchor="t" anchorCtr="0">
            <a:noAutofit/>
          </a:bodyPr>
          <a:lstStyle/>
          <a:p>
            <a:pPr algn="just"/>
            <a:r>
              <a:rPr lang="en-US" sz="1200" b="1" kern="100" dirty="0">
                <a:latin typeface="Corbel" panose="020B0503020204020204" pitchFamily="34" charset="0"/>
                <a:ea typeface="ＭＳ 明朝"/>
                <a:cs typeface="Times New Roman"/>
              </a:rPr>
              <a:t>Source: Provincial Government in 2015</a:t>
            </a:r>
            <a:endParaRPr lang="ja-JP" altLang="en-US" sz="1200" kern="100" dirty="0">
              <a:latin typeface="Corbel" panose="020B0503020204020204" pitchFamily="34" charset="0"/>
              <a:ea typeface="ＭＳ 明朝"/>
              <a:cs typeface="Times New Roman"/>
            </a:endParaRPr>
          </a:p>
        </p:txBody>
      </p:sp>
      <p:sp>
        <p:nvSpPr>
          <p:cNvPr id="9" name="テキスト ボックス 2"/>
          <p:cNvSpPr txBox="1">
            <a:spLocks noChangeArrowheads="1"/>
          </p:cNvSpPr>
          <p:nvPr/>
        </p:nvSpPr>
        <p:spPr bwMode="auto">
          <a:xfrm>
            <a:off x="6747666" y="6021288"/>
            <a:ext cx="1944216" cy="503169"/>
          </a:xfrm>
          <a:prstGeom prst="rect">
            <a:avLst/>
          </a:prstGeom>
          <a:noFill/>
          <a:ln w="9525">
            <a:noFill/>
            <a:miter lim="800000"/>
            <a:headEnd/>
            <a:tailEnd/>
          </a:ln>
        </p:spPr>
        <p:txBody>
          <a:bodyPr rot="0" vert="horz" wrap="square" lIns="91440" tIns="45720" rIns="91440" bIns="45720" anchor="t" anchorCtr="0">
            <a:noAutofit/>
          </a:bodyPr>
          <a:lstStyle/>
          <a:p>
            <a:pPr algn="just"/>
            <a:r>
              <a:rPr lang="en-US" sz="1500" b="1" kern="100" dirty="0">
                <a:latin typeface="Corbel" panose="020B0503020204020204" pitchFamily="34" charset="0"/>
                <a:ea typeface="ＭＳ 明朝"/>
                <a:cs typeface="Times New Roman"/>
              </a:rPr>
              <a:t>Household locations</a:t>
            </a:r>
            <a:endParaRPr lang="ja-JP" altLang="en-US" sz="1500" kern="100" dirty="0">
              <a:latin typeface="Corbel" panose="020B0503020204020204" pitchFamily="34" charset="0"/>
              <a:ea typeface="ＭＳ 明朝"/>
              <a:cs typeface="Times New Roman"/>
            </a:endParaRPr>
          </a:p>
        </p:txBody>
      </p:sp>
      <p:sp>
        <p:nvSpPr>
          <p:cNvPr id="10" name="テキスト ボックス 2"/>
          <p:cNvSpPr txBox="1">
            <a:spLocks noChangeArrowheads="1"/>
          </p:cNvSpPr>
          <p:nvPr/>
        </p:nvSpPr>
        <p:spPr bwMode="auto">
          <a:xfrm>
            <a:off x="5663952" y="6021288"/>
            <a:ext cx="884662" cy="503169"/>
          </a:xfrm>
          <a:prstGeom prst="rect">
            <a:avLst/>
          </a:prstGeom>
          <a:noFill/>
          <a:ln w="9525">
            <a:noFill/>
            <a:miter lim="800000"/>
            <a:headEnd/>
            <a:tailEnd/>
          </a:ln>
        </p:spPr>
        <p:txBody>
          <a:bodyPr rot="0" vert="horz" wrap="square" lIns="91440" tIns="45720" rIns="91440" bIns="45720" anchor="t" anchorCtr="0">
            <a:noAutofit/>
          </a:bodyPr>
          <a:lstStyle/>
          <a:p>
            <a:pPr algn="just"/>
            <a:r>
              <a:rPr lang="en-US" sz="1500" b="1" kern="100" dirty="0">
                <a:latin typeface="Corbel" panose="020B0503020204020204" pitchFamily="34" charset="0"/>
                <a:ea typeface="ＭＳ 明朝"/>
                <a:cs typeface="Times New Roman"/>
              </a:rPr>
              <a:t>+/-5km</a:t>
            </a:r>
            <a:endParaRPr lang="ja-JP" altLang="en-US" sz="1500" kern="100" dirty="0">
              <a:latin typeface="Corbel" panose="020B0503020204020204" pitchFamily="34" charset="0"/>
              <a:ea typeface="ＭＳ 明朝"/>
              <a:cs typeface="Times New Roman"/>
            </a:endParaRPr>
          </a:p>
        </p:txBody>
      </p:sp>
      <p:pic>
        <p:nvPicPr>
          <p:cNvPr id="11" name="図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5499" y="692696"/>
            <a:ext cx="5701116" cy="2518608"/>
          </a:xfrm>
          <a:prstGeom prst="rect">
            <a:avLst/>
          </a:prstGeom>
        </p:spPr>
      </p:pic>
      <p:sp>
        <p:nvSpPr>
          <p:cNvPr id="13" name="正方形/長方形 12"/>
          <p:cNvSpPr/>
          <p:nvPr/>
        </p:nvSpPr>
        <p:spPr>
          <a:xfrm>
            <a:off x="2351584" y="2132856"/>
            <a:ext cx="288032" cy="288032"/>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Corbel" panose="020B0503020204020204" pitchFamily="34" charset="0"/>
            </a:endParaRPr>
          </a:p>
        </p:txBody>
      </p:sp>
      <p:sp>
        <p:nvSpPr>
          <p:cNvPr id="14" name="タイトル 1"/>
          <p:cNvSpPr txBox="1">
            <a:spLocks/>
          </p:cNvSpPr>
          <p:nvPr/>
        </p:nvSpPr>
        <p:spPr>
          <a:xfrm>
            <a:off x="6960096" y="836712"/>
            <a:ext cx="4752528" cy="2160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2400" dirty="0">
                <a:latin typeface="Corbel" panose="020B0503020204020204" pitchFamily="34" charset="0"/>
              </a:rPr>
              <a:t>Major coffee and cocoa producer</a:t>
            </a:r>
          </a:p>
          <a:p>
            <a:pPr algn="l"/>
            <a:r>
              <a:rPr lang="en-US" altLang="ja-JP" sz="2400" dirty="0">
                <a:latin typeface="Corbel" panose="020B0503020204020204" pitchFamily="34" charset="0"/>
              </a:rPr>
              <a:t>Total Area: 2,731.61 km</a:t>
            </a:r>
            <a:r>
              <a:rPr lang="en-US" altLang="ja-JP" sz="2400" baseline="30000" dirty="0">
                <a:latin typeface="Corbel" panose="020B0503020204020204" pitchFamily="34" charset="0"/>
              </a:rPr>
              <a:t>2</a:t>
            </a:r>
          </a:p>
          <a:p>
            <a:pPr algn="l"/>
            <a:r>
              <a:rPr lang="en-US" altLang="ja-JP" sz="2400" dirty="0">
                <a:latin typeface="Corbel" panose="020B0503020204020204" pitchFamily="34" charset="0"/>
              </a:rPr>
              <a:t>Population:  548.728 (in 2013) </a:t>
            </a:r>
            <a:endParaRPr lang="en-US" altLang="ja-JP" sz="2400" baseline="30000" dirty="0">
              <a:latin typeface="Corbel" panose="020B0503020204020204" pitchFamily="34" charset="0"/>
            </a:endParaRPr>
          </a:p>
          <a:p>
            <a:pPr algn="l"/>
            <a:r>
              <a:rPr lang="en-US" altLang="ja-JP" sz="2400" dirty="0">
                <a:latin typeface="Corbel" panose="020B0503020204020204" pitchFamily="34" charset="0"/>
              </a:rPr>
              <a:t>Density : 200,88 people/km</a:t>
            </a:r>
            <a:r>
              <a:rPr lang="en-US" altLang="ja-JP" sz="2400" baseline="30000" dirty="0">
                <a:latin typeface="Corbel" panose="020B0503020204020204" pitchFamily="34" charset="0"/>
              </a:rPr>
              <a:t>2</a:t>
            </a:r>
          </a:p>
          <a:p>
            <a:pPr algn="l"/>
            <a:r>
              <a:rPr lang="en-US" altLang="ja-JP" sz="2400" dirty="0">
                <a:latin typeface="Corbel" panose="020B0503020204020204" pitchFamily="34" charset="0"/>
              </a:rPr>
              <a:t>Total Farmland: 91.620,64 Ha </a:t>
            </a:r>
            <a:endParaRPr lang="ja-JP" altLang="en-US" sz="2400" dirty="0">
              <a:latin typeface="Corbel" panose="020B0503020204020204" pitchFamily="34" charset="0"/>
            </a:endParaRPr>
          </a:p>
        </p:txBody>
      </p:sp>
      <p:pic>
        <p:nvPicPr>
          <p:cNvPr id="2050" name="Picture 2" descr="C:\Users\ayu3\Downloads\perkebunan (1).jpg"/>
          <p:cNvPicPr>
            <a:picLocks noChangeAspect="1" noChangeArrowheads="1"/>
          </p:cNvPicPr>
          <p:nvPr/>
        </p:nvPicPr>
        <p:blipFill rotWithShape="1">
          <a:blip r:embed="rId6">
            <a:extLst>
              <a:ext uri="{28A0092B-C50C-407E-A947-70E740481C1C}">
                <a14:useLocalDpi xmlns:a14="http://schemas.microsoft.com/office/drawing/2010/main" val="0"/>
              </a:ext>
            </a:extLst>
          </a:blip>
          <a:srcRect r="65157"/>
          <a:stretch/>
        </p:blipFill>
        <p:spPr bwMode="auto">
          <a:xfrm>
            <a:off x="8629885" y="3212976"/>
            <a:ext cx="2074627" cy="1561602"/>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C:\Users\ayu3\Downloads\perkebunan (1).jpg"/>
          <p:cNvPicPr>
            <a:picLocks noChangeAspect="1" noChangeArrowheads="1"/>
          </p:cNvPicPr>
          <p:nvPr/>
        </p:nvPicPr>
        <p:blipFill rotWithShape="1">
          <a:blip r:embed="rId6">
            <a:extLst>
              <a:ext uri="{28A0092B-C50C-407E-A947-70E740481C1C}">
                <a14:useLocalDpi xmlns:a14="http://schemas.microsoft.com/office/drawing/2010/main" val="0"/>
              </a:ext>
            </a:extLst>
          </a:blip>
          <a:srcRect l="35072" r="30682"/>
          <a:stretch/>
        </p:blipFill>
        <p:spPr bwMode="auto">
          <a:xfrm>
            <a:off x="8665381" y="4774579"/>
            <a:ext cx="2039131" cy="1606750"/>
          </a:xfrm>
          <a:prstGeom prst="rect">
            <a:avLst/>
          </a:prstGeom>
          <a:noFill/>
          <a:extLst>
            <a:ext uri="{909E8E84-426E-40DD-AFC4-6F175D3DCCD1}">
              <a14:hiddenFill xmlns:a14="http://schemas.microsoft.com/office/drawing/2010/main">
                <a:solidFill>
                  <a:srgbClr val="FFFFFF"/>
                </a:solidFill>
              </a14:hiddenFill>
            </a:ext>
          </a:extLst>
        </p:spPr>
      </p:pic>
      <p:sp>
        <p:nvSpPr>
          <p:cNvPr id="21" name="Title 1">
            <a:extLst>
              <a:ext uri="{FF2B5EF4-FFF2-40B4-BE49-F238E27FC236}">
                <a16:creationId xmlns:a16="http://schemas.microsoft.com/office/drawing/2014/main" id="{DE531947-C53E-4E83-9214-DC97AF51F30E}"/>
              </a:ext>
            </a:extLst>
          </p:cNvPr>
          <p:cNvSpPr txBox="1">
            <a:spLocks/>
          </p:cNvSpPr>
          <p:nvPr/>
        </p:nvSpPr>
        <p:spPr>
          <a:xfrm>
            <a:off x="1055440" y="70892"/>
            <a:ext cx="10701064" cy="1485900"/>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n-US" dirty="0">
                <a:latin typeface="Corbel" panose="020B0503020204020204" pitchFamily="34" charset="0"/>
              </a:rPr>
              <a:t>Fieldwork site: </a:t>
            </a:r>
            <a:r>
              <a:rPr lang="en-US" dirty="0" err="1">
                <a:latin typeface="Corbel" panose="020B0503020204020204" pitchFamily="34" charset="0"/>
              </a:rPr>
              <a:t>Tanggamus</a:t>
            </a:r>
            <a:r>
              <a:rPr lang="en-US" dirty="0">
                <a:latin typeface="Corbel" panose="020B0503020204020204" pitchFamily="34" charset="0"/>
              </a:rPr>
              <a:t> district, Lampung</a:t>
            </a:r>
          </a:p>
        </p:txBody>
      </p:sp>
      <p:sp>
        <p:nvSpPr>
          <p:cNvPr id="22" name="Date Placeholder 3">
            <a:extLst>
              <a:ext uri="{FF2B5EF4-FFF2-40B4-BE49-F238E27FC236}">
                <a16:creationId xmlns:a16="http://schemas.microsoft.com/office/drawing/2014/main" id="{184BECCC-87CF-497C-B4F3-1930833EE53C}"/>
              </a:ext>
            </a:extLst>
          </p:cNvPr>
          <p:cNvSpPr txBox="1">
            <a:spLocks/>
          </p:cNvSpPr>
          <p:nvPr/>
        </p:nvSpPr>
        <p:spPr>
          <a:xfrm>
            <a:off x="1390650" y="6453386"/>
            <a:ext cx="1204572" cy="404614"/>
          </a:xfrm>
          <a:prstGeom prst="rect">
            <a:avLst/>
          </a:prstGeom>
        </p:spPr>
        <p:txBody>
          <a:bodyPr vert="horz" lIns="91440" tIns="45720" rIns="91440" bIns="45720" rtlCol="0" anchor="ctr"/>
          <a:lstStyle>
            <a:defPPr>
              <a:defRPr lang="en-US"/>
            </a:defPPr>
            <a:lvl1pPr marL="0" algn="l" defTabSz="457200" rtl="0" eaLnBrk="1" latinLnBrk="0" hangingPunct="1">
              <a:defRPr sz="1200" kern="1200" baseline="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C440A7C-8A61-422A-A81A-09010FD3A13B}" type="datetime1">
              <a:rPr lang="en-US" smtClean="0"/>
              <a:pPr/>
              <a:t>9/25/2019</a:t>
            </a:fld>
            <a:endParaRPr lang="en-US" dirty="0"/>
          </a:p>
        </p:txBody>
      </p:sp>
      <p:sp>
        <p:nvSpPr>
          <p:cNvPr id="23" name="Slide Number Placeholder 5">
            <a:extLst>
              <a:ext uri="{FF2B5EF4-FFF2-40B4-BE49-F238E27FC236}">
                <a16:creationId xmlns:a16="http://schemas.microsoft.com/office/drawing/2014/main" id="{94449AEC-4C73-4EAE-AA0C-6AC7D36C0F59}"/>
              </a:ext>
            </a:extLst>
          </p:cNvPr>
          <p:cNvSpPr txBox="1">
            <a:spLocks/>
          </p:cNvSpPr>
          <p:nvPr/>
        </p:nvSpPr>
        <p:spPr>
          <a:xfrm>
            <a:off x="9472736" y="6453386"/>
            <a:ext cx="1596292" cy="404614"/>
          </a:xfrm>
          <a:prstGeom prst="rect">
            <a:avLst/>
          </a:prstGeom>
        </p:spPr>
        <p:txBody>
          <a:bodyPr vert="horz" lIns="91440" tIns="45720" rIns="91440" bIns="45720" rtlCol="0" anchor="ctr"/>
          <a:lstStyle>
            <a:defPPr>
              <a:defRPr lang="en-US"/>
            </a:defPPr>
            <a:lvl1pPr marL="0" algn="r" defTabSz="457200" rtl="0" eaLnBrk="1" latinLnBrk="0" hangingPunct="1">
              <a:defRPr sz="1200" kern="1200" baseline="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1C40C2-C0B7-454D-BC6B-52CE9FF16DA6}" type="slidenum">
              <a:rPr lang="en-US" smtClean="0"/>
              <a:pPr/>
              <a:t>10</a:t>
            </a:fld>
            <a:endParaRPr lang="en-US" dirty="0"/>
          </a:p>
        </p:txBody>
      </p:sp>
      <p:sp>
        <p:nvSpPr>
          <p:cNvPr id="24" name="Footer Placeholder 4">
            <a:extLst>
              <a:ext uri="{FF2B5EF4-FFF2-40B4-BE49-F238E27FC236}">
                <a16:creationId xmlns:a16="http://schemas.microsoft.com/office/drawing/2014/main" id="{7695043B-60EC-41E0-B419-CB17EFEED5B9}"/>
              </a:ext>
            </a:extLst>
          </p:cNvPr>
          <p:cNvSpPr txBox="1">
            <a:spLocks/>
          </p:cNvSpPr>
          <p:nvPr/>
        </p:nvSpPr>
        <p:spPr>
          <a:xfrm>
            <a:off x="3045964" y="6453336"/>
            <a:ext cx="6280830" cy="404614"/>
          </a:xfrm>
          <a:prstGeom prst="rect">
            <a:avLst/>
          </a:prstGeom>
        </p:spPr>
        <p:txBody>
          <a:bodyPr vert="horz" lIns="91440" tIns="45720" rIns="91440" bIns="45720" rtlCol="0" anchor="ctr"/>
          <a:lstStyle>
            <a:defPPr>
              <a:defRPr lang="en-US"/>
            </a:defPPr>
            <a:lvl1pPr marL="0" algn="l" defTabSz="457200" rtl="0" eaLnBrk="1" latinLnBrk="0" hangingPunct="1">
              <a:defRPr sz="1200" kern="1200" baseline="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t>2018 Nordic conference on development economics </a:t>
            </a:r>
            <a:endParaRPr lang="en-US" dirty="0"/>
          </a:p>
        </p:txBody>
      </p:sp>
    </p:spTree>
    <p:extLst>
      <p:ext uri="{BB962C8B-B14F-4D97-AF65-F5344CB8AC3E}">
        <p14:creationId xmlns:p14="http://schemas.microsoft.com/office/powerpoint/2010/main" val="959615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643F4-04D0-4BD2-910D-18893FB910FC}"/>
              </a:ext>
            </a:extLst>
          </p:cNvPr>
          <p:cNvSpPr>
            <a:spLocks noGrp="1"/>
          </p:cNvSpPr>
          <p:nvPr>
            <p:ph type="title"/>
          </p:nvPr>
        </p:nvSpPr>
        <p:spPr/>
        <p:txBody>
          <a:bodyPr/>
          <a:lstStyle/>
          <a:p>
            <a:r>
              <a:rPr lang="en-US" dirty="0"/>
              <a:t>Methodologies</a:t>
            </a:r>
            <a:endParaRPr lang="id-ID" dirty="0"/>
          </a:p>
        </p:txBody>
      </p:sp>
      <p:pic>
        <p:nvPicPr>
          <p:cNvPr id="12" name="Picture 11">
            <a:extLst>
              <a:ext uri="{FF2B5EF4-FFF2-40B4-BE49-F238E27FC236}">
                <a16:creationId xmlns:a16="http://schemas.microsoft.com/office/drawing/2014/main" id="{A45A417E-E603-49CA-AAD6-A4D516D757F2}"/>
              </a:ext>
            </a:extLst>
          </p:cNvPr>
          <p:cNvPicPr>
            <a:picLocks noChangeAspect="1"/>
          </p:cNvPicPr>
          <p:nvPr/>
        </p:nvPicPr>
        <p:blipFill rotWithShape="1">
          <a:blip r:embed="rId3">
            <a:extLst>
              <a:ext uri="{28A0092B-C50C-407E-A947-70E740481C1C}">
                <a14:useLocalDpi xmlns:a14="http://schemas.microsoft.com/office/drawing/2010/main" val="0"/>
              </a:ext>
            </a:extLst>
          </a:blip>
          <a:srcRect l="25678" r="25679"/>
          <a:stretch/>
        </p:blipFill>
        <p:spPr>
          <a:xfrm>
            <a:off x="8324739" y="3335795"/>
            <a:ext cx="3600560" cy="3522205"/>
          </a:xfrm>
          <a:prstGeom prst="rect">
            <a:avLst/>
          </a:prstGeom>
        </p:spPr>
      </p:pic>
      <p:sp>
        <p:nvSpPr>
          <p:cNvPr id="14" name="Rectangle 13">
            <a:extLst>
              <a:ext uri="{FF2B5EF4-FFF2-40B4-BE49-F238E27FC236}">
                <a16:creationId xmlns:a16="http://schemas.microsoft.com/office/drawing/2014/main" id="{029EAC9F-1CCE-4539-8CC8-EDBC6C4776D7}"/>
              </a:ext>
            </a:extLst>
          </p:cNvPr>
          <p:cNvSpPr/>
          <p:nvPr/>
        </p:nvSpPr>
        <p:spPr>
          <a:xfrm>
            <a:off x="825500" y="1782359"/>
            <a:ext cx="7467600" cy="4154984"/>
          </a:xfrm>
          <a:prstGeom prst="rect">
            <a:avLst/>
          </a:prstGeom>
        </p:spPr>
        <p:txBody>
          <a:bodyPr wrap="square">
            <a:spAutoFit/>
          </a:bodyPr>
          <a:lstStyle/>
          <a:p>
            <a:pPr marL="342900" indent="-342900">
              <a:buFont typeface="Arial" panose="020B0604020202020204" pitchFamily="34" charset="0"/>
              <a:buChar char="•"/>
            </a:pPr>
            <a:r>
              <a:rPr lang="en-US" sz="2400" dirty="0"/>
              <a:t>16 out of 36 randomly selected farmers group based on regional census in 2008 in </a:t>
            </a:r>
            <a:r>
              <a:rPr lang="en-US" sz="2400" dirty="0" err="1"/>
              <a:t>Sumberejo</a:t>
            </a:r>
            <a:r>
              <a:rPr lang="en-US" sz="2400" dirty="0"/>
              <a:t> and </a:t>
            </a:r>
            <a:r>
              <a:rPr lang="en-US" sz="2400" dirty="0" err="1"/>
              <a:t>Pulau</a:t>
            </a:r>
            <a:r>
              <a:rPr lang="en-US" sz="2400" dirty="0"/>
              <a:t> </a:t>
            </a:r>
            <a:r>
              <a:rPr lang="en-US" sz="2400" dirty="0" err="1"/>
              <a:t>Panggung</a:t>
            </a:r>
            <a:r>
              <a:rPr lang="en-US" sz="2400" dirty="0"/>
              <a:t> sub-district in </a:t>
            </a:r>
            <a:r>
              <a:rPr lang="en-US" sz="2400" dirty="0" err="1"/>
              <a:t>Tanggamus</a:t>
            </a:r>
            <a:r>
              <a:rPr lang="en-US" sz="2400" dirty="0"/>
              <a:t> district, </a:t>
            </a:r>
          </a:p>
          <a:p>
            <a:pPr marL="342900" indent="-342900">
              <a:buFont typeface="Arial" panose="020B0604020202020204" pitchFamily="34" charset="0"/>
              <a:buChar char="•"/>
            </a:pPr>
            <a:r>
              <a:rPr lang="en-US" sz="2400" dirty="0"/>
              <a:t>Listed 240 coffee farmers as their members in 2012. </a:t>
            </a:r>
          </a:p>
          <a:p>
            <a:pPr marL="342900" indent="-342900">
              <a:buFont typeface="Arial" panose="020B0604020202020204" pitchFamily="34" charset="0"/>
              <a:buChar char="•"/>
            </a:pPr>
            <a:r>
              <a:rPr lang="en-US" sz="2400" dirty="0"/>
              <a:t>7 groups belong to the company partnership vs 9 non-partnership (partnership starts before baseline)</a:t>
            </a:r>
          </a:p>
          <a:p>
            <a:pPr marL="342900" indent="-342900">
              <a:buFont typeface="Arial" panose="020B0604020202020204" pitchFamily="34" charset="0"/>
              <a:buChar char="•"/>
            </a:pPr>
            <a:r>
              <a:rPr lang="en-US" sz="2400" dirty="0"/>
              <a:t>Data collection spans 3-years period, from September 2012 to 2014. </a:t>
            </a:r>
            <a:endParaRPr lang="id-ID" sz="2400" dirty="0"/>
          </a:p>
        </p:txBody>
      </p:sp>
      <p:pic>
        <p:nvPicPr>
          <p:cNvPr id="15" name="図 4">
            <a:extLst>
              <a:ext uri="{FF2B5EF4-FFF2-40B4-BE49-F238E27FC236}">
                <a16:creationId xmlns:a16="http://schemas.microsoft.com/office/drawing/2014/main" id="{78B2E932-4A0D-44FF-9B81-3F3573930844}"/>
              </a:ext>
            </a:extLst>
          </p:cNvPr>
          <p:cNvPicPr/>
          <p:nvPr/>
        </p:nvPicPr>
        <p:blipFill>
          <a:blip r:embed="rId4">
            <a:extLst>
              <a:ext uri="{28A0092B-C50C-407E-A947-70E740481C1C}">
                <a14:useLocalDpi xmlns:a14="http://schemas.microsoft.com/office/drawing/2010/main" val="0"/>
              </a:ext>
            </a:extLst>
          </a:blip>
          <a:stretch>
            <a:fillRect/>
          </a:stretch>
        </p:blipFill>
        <p:spPr>
          <a:xfrm>
            <a:off x="8293100" y="309159"/>
            <a:ext cx="3365499" cy="2946400"/>
          </a:xfrm>
          <a:prstGeom prst="rect">
            <a:avLst/>
          </a:prstGeom>
        </p:spPr>
      </p:pic>
    </p:spTree>
    <p:extLst>
      <p:ext uri="{BB962C8B-B14F-4D97-AF65-F5344CB8AC3E}">
        <p14:creationId xmlns:p14="http://schemas.microsoft.com/office/powerpoint/2010/main" val="1686329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77A17-32C8-4B5C-9B98-84200166B608}"/>
              </a:ext>
            </a:extLst>
          </p:cNvPr>
          <p:cNvSpPr>
            <a:spLocks noGrp="1"/>
          </p:cNvSpPr>
          <p:nvPr>
            <p:ph type="title"/>
          </p:nvPr>
        </p:nvSpPr>
        <p:spPr>
          <a:xfrm>
            <a:off x="236085" y="0"/>
            <a:ext cx="10101716" cy="663248"/>
          </a:xfrm>
        </p:spPr>
        <p:txBody>
          <a:bodyPr>
            <a:normAutofit/>
          </a:bodyPr>
          <a:lstStyle/>
          <a:p>
            <a:r>
              <a:rPr lang="en-US" sz="2500" dirty="0"/>
              <a:t>Summary Statistics</a:t>
            </a:r>
            <a:endParaRPr lang="id-ID" sz="2500" dirty="0"/>
          </a:p>
        </p:txBody>
      </p:sp>
      <p:graphicFrame>
        <p:nvGraphicFramePr>
          <p:cNvPr id="4" name="Table 3">
            <a:extLst>
              <a:ext uri="{FF2B5EF4-FFF2-40B4-BE49-F238E27FC236}">
                <a16:creationId xmlns:a16="http://schemas.microsoft.com/office/drawing/2014/main" id="{594ABD3E-B21D-4067-A202-667597840F17}"/>
              </a:ext>
            </a:extLst>
          </p:cNvPr>
          <p:cNvGraphicFramePr>
            <a:graphicFrameLocks noGrp="1"/>
          </p:cNvGraphicFramePr>
          <p:nvPr>
            <p:extLst>
              <p:ext uri="{D42A27DB-BD31-4B8C-83A1-F6EECF244321}">
                <p14:modId xmlns:p14="http://schemas.microsoft.com/office/powerpoint/2010/main" val="2178563008"/>
              </p:ext>
            </p:extLst>
          </p:nvPr>
        </p:nvGraphicFramePr>
        <p:xfrm>
          <a:off x="285750" y="663248"/>
          <a:ext cx="11620499" cy="6194752"/>
        </p:xfrm>
        <a:graphic>
          <a:graphicData uri="http://schemas.openxmlformats.org/drawingml/2006/table">
            <a:tbl>
              <a:tblPr firstRow="1" firstCol="1" bandRow="1" bandCol="1">
                <a:tableStyleId>{16D9F66E-5EB9-4882-86FB-DCBF35E3C3E4}</a:tableStyleId>
              </a:tblPr>
              <a:tblGrid>
                <a:gridCol w="7005072">
                  <a:extLst>
                    <a:ext uri="{9D8B030D-6E8A-4147-A177-3AD203B41FA5}">
                      <a16:colId xmlns:a16="http://schemas.microsoft.com/office/drawing/2014/main" val="14247161"/>
                    </a:ext>
                  </a:extLst>
                </a:gridCol>
                <a:gridCol w="874668">
                  <a:extLst>
                    <a:ext uri="{9D8B030D-6E8A-4147-A177-3AD203B41FA5}">
                      <a16:colId xmlns:a16="http://schemas.microsoft.com/office/drawing/2014/main" val="3311119814"/>
                    </a:ext>
                  </a:extLst>
                </a:gridCol>
                <a:gridCol w="1021658">
                  <a:extLst>
                    <a:ext uri="{9D8B030D-6E8A-4147-A177-3AD203B41FA5}">
                      <a16:colId xmlns:a16="http://schemas.microsoft.com/office/drawing/2014/main" val="218168353"/>
                    </a:ext>
                  </a:extLst>
                </a:gridCol>
                <a:gridCol w="1022688">
                  <a:extLst>
                    <a:ext uri="{9D8B030D-6E8A-4147-A177-3AD203B41FA5}">
                      <a16:colId xmlns:a16="http://schemas.microsoft.com/office/drawing/2014/main" val="1270875049"/>
                    </a:ext>
                  </a:extLst>
                </a:gridCol>
                <a:gridCol w="1021658">
                  <a:extLst>
                    <a:ext uri="{9D8B030D-6E8A-4147-A177-3AD203B41FA5}">
                      <a16:colId xmlns:a16="http://schemas.microsoft.com/office/drawing/2014/main" val="2104259119"/>
                    </a:ext>
                  </a:extLst>
                </a:gridCol>
                <a:gridCol w="674755">
                  <a:extLst>
                    <a:ext uri="{9D8B030D-6E8A-4147-A177-3AD203B41FA5}">
                      <a16:colId xmlns:a16="http://schemas.microsoft.com/office/drawing/2014/main" val="1589186376"/>
                    </a:ext>
                  </a:extLst>
                </a:gridCol>
              </a:tblGrid>
              <a:tr h="325492">
                <a:tc rowSpan="2">
                  <a:txBody>
                    <a:bodyPr/>
                    <a:lstStyle/>
                    <a:p>
                      <a:pPr>
                        <a:lnSpc>
                          <a:spcPct val="107000"/>
                        </a:lnSpc>
                        <a:spcAft>
                          <a:spcPts val="800"/>
                        </a:spcAft>
                      </a:pPr>
                      <a:r>
                        <a:rPr lang="en-US" sz="1800" dirty="0">
                          <a:effectLst/>
                        </a:rPr>
                        <a:t>Variables</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p>
                      <a:pPr>
                        <a:lnSpc>
                          <a:spcPct val="107000"/>
                        </a:lnSpc>
                        <a:spcAft>
                          <a:spcPts val="800"/>
                        </a:spcAft>
                      </a:pPr>
                      <a:r>
                        <a:rPr lang="en-US" sz="1500" dirty="0">
                          <a:effectLst/>
                        </a:rPr>
                        <a:t> </a:t>
                      </a:r>
                      <a:endParaRPr lang="id-ID" sz="15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gridSpan="2">
                  <a:txBody>
                    <a:bodyPr/>
                    <a:lstStyle/>
                    <a:p>
                      <a:pPr algn="ctr">
                        <a:lnSpc>
                          <a:spcPct val="107000"/>
                        </a:lnSpc>
                        <a:spcAft>
                          <a:spcPts val="800"/>
                        </a:spcAft>
                      </a:pPr>
                      <a:r>
                        <a:rPr lang="en-US" sz="1800" dirty="0">
                          <a:effectLst/>
                        </a:rPr>
                        <a:t>Partnership</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hMerge="1">
                  <a:txBody>
                    <a:bodyPr/>
                    <a:lstStyle/>
                    <a:p>
                      <a:endParaRPr lang="id-ID"/>
                    </a:p>
                  </a:txBody>
                  <a:tcPr/>
                </a:tc>
                <a:tc gridSpan="3">
                  <a:txBody>
                    <a:bodyPr/>
                    <a:lstStyle/>
                    <a:p>
                      <a:pPr algn="ctr">
                        <a:lnSpc>
                          <a:spcPct val="107000"/>
                        </a:lnSpc>
                        <a:spcAft>
                          <a:spcPts val="800"/>
                        </a:spcAft>
                      </a:pPr>
                      <a:r>
                        <a:rPr lang="en-US" sz="1800" dirty="0">
                          <a:effectLst/>
                        </a:rPr>
                        <a:t>Non-Partnership</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779281324"/>
                  </a:ext>
                </a:extLst>
              </a:tr>
              <a:tr h="325492">
                <a:tc vMerge="1">
                  <a:txBody>
                    <a:bodyPr/>
                    <a:lstStyle/>
                    <a:p>
                      <a:pPr>
                        <a:lnSpc>
                          <a:spcPct val="107000"/>
                        </a:lnSpc>
                        <a:spcAft>
                          <a:spcPts val="800"/>
                        </a:spcAft>
                      </a:pPr>
                      <a:endParaRPr lang="id-ID" sz="15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Mean</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SD</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Mean</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SD</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p</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3509681387"/>
                  </a:ext>
                </a:extLst>
              </a:tr>
              <a:tr h="325492">
                <a:tc>
                  <a:txBody>
                    <a:bodyPr/>
                    <a:lstStyle/>
                    <a:p>
                      <a:pPr>
                        <a:lnSpc>
                          <a:spcPct val="107000"/>
                        </a:lnSpc>
                        <a:spcAft>
                          <a:spcPts val="800"/>
                        </a:spcAft>
                      </a:pPr>
                      <a:r>
                        <a:rPr lang="en-US" sz="1500">
                          <a:effectLst/>
                        </a:rPr>
                        <a:t>Years of schooling of most educated person</a:t>
                      </a:r>
                      <a:endParaRPr lang="id-ID" sz="15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b="1" dirty="0">
                          <a:solidFill>
                            <a:srgbClr val="00B0F0"/>
                          </a:solidFill>
                          <a:effectLst/>
                        </a:rPr>
                        <a:t>10.462</a:t>
                      </a:r>
                      <a:endParaRPr lang="id-ID" sz="1800" b="1" dirty="0">
                        <a:solidFill>
                          <a:srgbClr val="00B0F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2.812</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10.855</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2.585</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0.056</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3875391129"/>
                  </a:ext>
                </a:extLst>
              </a:tr>
              <a:tr h="325492">
                <a:tc>
                  <a:txBody>
                    <a:bodyPr/>
                    <a:lstStyle/>
                    <a:p>
                      <a:pPr>
                        <a:lnSpc>
                          <a:spcPct val="107000"/>
                        </a:lnSpc>
                        <a:spcAft>
                          <a:spcPts val="800"/>
                        </a:spcAft>
                      </a:pPr>
                      <a:r>
                        <a:rPr lang="en-US" sz="1500">
                          <a:effectLst/>
                        </a:rPr>
                        <a:t>Ratio of males in the household</a:t>
                      </a:r>
                      <a:endParaRPr lang="id-ID" sz="15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0.507</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0.162</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b="1" dirty="0">
                          <a:solidFill>
                            <a:srgbClr val="00B0F0"/>
                          </a:solidFill>
                          <a:effectLst/>
                        </a:rPr>
                        <a:t>0.549</a:t>
                      </a:r>
                      <a:endParaRPr lang="id-ID" sz="1800" b="1" dirty="0">
                        <a:solidFill>
                          <a:srgbClr val="00B0F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0.175</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0.001</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3310247431"/>
                  </a:ext>
                </a:extLst>
              </a:tr>
              <a:tr h="325492">
                <a:tc>
                  <a:txBody>
                    <a:bodyPr/>
                    <a:lstStyle/>
                    <a:p>
                      <a:pPr>
                        <a:lnSpc>
                          <a:spcPct val="107000"/>
                        </a:lnSpc>
                        <a:spcAft>
                          <a:spcPts val="800"/>
                        </a:spcAft>
                      </a:pPr>
                      <a:r>
                        <a:rPr lang="en-US" sz="1500">
                          <a:effectLst/>
                        </a:rPr>
                        <a:t>number of household members</a:t>
                      </a:r>
                      <a:endParaRPr lang="id-ID" sz="15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3.856</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1.166</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b="1" dirty="0">
                          <a:solidFill>
                            <a:srgbClr val="00B0F0"/>
                          </a:solidFill>
                          <a:effectLst/>
                        </a:rPr>
                        <a:t>4.072</a:t>
                      </a:r>
                      <a:endParaRPr lang="id-ID" sz="1800" b="1" dirty="0">
                        <a:solidFill>
                          <a:srgbClr val="00B0F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1.367</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0.027</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1805969074"/>
                  </a:ext>
                </a:extLst>
              </a:tr>
              <a:tr h="325492">
                <a:tc>
                  <a:txBody>
                    <a:bodyPr/>
                    <a:lstStyle/>
                    <a:p>
                      <a:pPr>
                        <a:lnSpc>
                          <a:spcPct val="107000"/>
                        </a:lnSpc>
                        <a:spcAft>
                          <a:spcPts val="800"/>
                        </a:spcAft>
                      </a:pPr>
                      <a:r>
                        <a:rPr lang="en-US" sz="1500" dirty="0">
                          <a:effectLst/>
                        </a:rPr>
                        <a:t>Second-generation migrant</a:t>
                      </a:r>
                      <a:endParaRPr lang="id-ID" sz="15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b="1" dirty="0">
                          <a:solidFill>
                            <a:srgbClr val="00B0F0"/>
                          </a:solidFill>
                          <a:effectLst/>
                        </a:rPr>
                        <a:t>0.645</a:t>
                      </a:r>
                      <a:endParaRPr lang="id-ID" sz="1800" b="1" dirty="0">
                        <a:solidFill>
                          <a:srgbClr val="00B0F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0.479</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0.575</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0.495</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0.055</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2763350630"/>
                  </a:ext>
                </a:extLst>
              </a:tr>
              <a:tr h="325492">
                <a:tc>
                  <a:txBody>
                    <a:bodyPr/>
                    <a:lstStyle/>
                    <a:p>
                      <a:pPr>
                        <a:lnSpc>
                          <a:spcPct val="107000"/>
                        </a:lnSpc>
                        <a:spcAft>
                          <a:spcPts val="800"/>
                        </a:spcAft>
                      </a:pPr>
                      <a:r>
                        <a:rPr lang="en-US" sz="1500">
                          <a:effectLst/>
                        </a:rPr>
                        <a:t>No. of hired labor</a:t>
                      </a:r>
                      <a:endParaRPr lang="id-ID" sz="15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b="1" dirty="0">
                          <a:solidFill>
                            <a:srgbClr val="00B0F0"/>
                          </a:solidFill>
                          <a:effectLst/>
                        </a:rPr>
                        <a:t>3.651</a:t>
                      </a:r>
                      <a:endParaRPr lang="id-ID" sz="1800" b="1" dirty="0">
                        <a:solidFill>
                          <a:srgbClr val="00B0F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2.709</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2.962</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2.453</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0.004</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2433311822"/>
                  </a:ext>
                </a:extLst>
              </a:tr>
              <a:tr h="325492">
                <a:tc>
                  <a:txBody>
                    <a:bodyPr/>
                    <a:lstStyle/>
                    <a:p>
                      <a:pPr>
                        <a:lnSpc>
                          <a:spcPct val="107000"/>
                        </a:lnSpc>
                        <a:spcAft>
                          <a:spcPts val="800"/>
                        </a:spcAft>
                      </a:pPr>
                      <a:r>
                        <a:rPr lang="en-US" sz="1500">
                          <a:effectLst/>
                        </a:rPr>
                        <a:t>Owned farmland (ha)</a:t>
                      </a:r>
                      <a:endParaRPr lang="id-ID" sz="15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b="1" dirty="0">
                          <a:solidFill>
                            <a:srgbClr val="00B0F0"/>
                          </a:solidFill>
                          <a:effectLst/>
                        </a:rPr>
                        <a:t>1.375</a:t>
                      </a:r>
                      <a:endParaRPr lang="id-ID" sz="1800" b="1" dirty="0">
                        <a:solidFill>
                          <a:srgbClr val="00B0F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1.031</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1.083</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0.825</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0.000</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2229081680"/>
                  </a:ext>
                </a:extLst>
              </a:tr>
              <a:tr h="325492">
                <a:tc>
                  <a:txBody>
                    <a:bodyPr/>
                    <a:lstStyle/>
                    <a:p>
                      <a:pPr>
                        <a:lnSpc>
                          <a:spcPct val="107000"/>
                        </a:lnSpc>
                        <a:spcAft>
                          <a:spcPts val="800"/>
                        </a:spcAft>
                      </a:pPr>
                      <a:r>
                        <a:rPr lang="en-US" sz="1500" dirty="0">
                          <a:effectLst/>
                        </a:rPr>
                        <a:t>Cultivated farmland (ha)</a:t>
                      </a:r>
                      <a:endParaRPr lang="id-ID" sz="15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b="1" dirty="0">
                          <a:solidFill>
                            <a:srgbClr val="00B0F0"/>
                          </a:solidFill>
                          <a:effectLst/>
                        </a:rPr>
                        <a:t>1.342</a:t>
                      </a:r>
                      <a:endParaRPr lang="id-ID" sz="1800" b="1" dirty="0">
                        <a:solidFill>
                          <a:srgbClr val="00B0F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0.962</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1.064</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0.809</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0.000</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976820352"/>
                  </a:ext>
                </a:extLst>
              </a:tr>
              <a:tr h="325492">
                <a:tc>
                  <a:txBody>
                    <a:bodyPr/>
                    <a:lstStyle/>
                    <a:p>
                      <a:pPr>
                        <a:lnSpc>
                          <a:spcPct val="107000"/>
                        </a:lnSpc>
                        <a:spcAft>
                          <a:spcPts val="800"/>
                        </a:spcAft>
                      </a:pPr>
                      <a:r>
                        <a:rPr lang="en-US" sz="1500">
                          <a:effectLst/>
                        </a:rPr>
                        <a:t>Own motorbike (=1 if yes)</a:t>
                      </a:r>
                      <a:endParaRPr lang="id-ID" sz="15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b="1" dirty="0">
                          <a:solidFill>
                            <a:srgbClr val="00B0F0"/>
                          </a:solidFill>
                          <a:effectLst/>
                        </a:rPr>
                        <a:t>0.917</a:t>
                      </a:r>
                      <a:endParaRPr lang="id-ID" sz="1800" b="1" dirty="0">
                        <a:solidFill>
                          <a:srgbClr val="00B0F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0.276</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0.831</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0.376</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0.000</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162771430"/>
                  </a:ext>
                </a:extLst>
              </a:tr>
              <a:tr h="325492">
                <a:tc>
                  <a:txBody>
                    <a:bodyPr/>
                    <a:lstStyle/>
                    <a:p>
                      <a:pPr>
                        <a:lnSpc>
                          <a:spcPct val="107000"/>
                        </a:lnSpc>
                        <a:spcAft>
                          <a:spcPts val="800"/>
                        </a:spcAft>
                      </a:pPr>
                      <a:r>
                        <a:rPr lang="en-US" sz="1500">
                          <a:effectLst/>
                        </a:rPr>
                        <a:t>Own car (=1 if yes)</a:t>
                      </a:r>
                      <a:endParaRPr lang="id-ID" sz="15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b="1" dirty="0">
                          <a:solidFill>
                            <a:srgbClr val="00B0F0"/>
                          </a:solidFill>
                          <a:effectLst/>
                        </a:rPr>
                        <a:t>0.096</a:t>
                      </a:r>
                      <a:endParaRPr lang="id-ID" sz="1800" b="1" dirty="0">
                        <a:solidFill>
                          <a:srgbClr val="00B0F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0.296</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0.039</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0.194</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0.002</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2316665306"/>
                  </a:ext>
                </a:extLst>
              </a:tr>
              <a:tr h="343349">
                <a:tc>
                  <a:txBody>
                    <a:bodyPr/>
                    <a:lstStyle/>
                    <a:p>
                      <a:pPr>
                        <a:lnSpc>
                          <a:spcPct val="107000"/>
                        </a:lnSpc>
                        <a:spcAft>
                          <a:spcPts val="800"/>
                        </a:spcAft>
                      </a:pPr>
                      <a:r>
                        <a:rPr lang="en-US" sz="1500" dirty="0">
                          <a:effectLst/>
                        </a:rPr>
                        <a:t>No. of names household seek for farming advice</a:t>
                      </a:r>
                      <a:endParaRPr lang="id-ID" sz="15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b="1" dirty="0">
                          <a:solidFill>
                            <a:srgbClr val="00B0F0"/>
                          </a:solidFill>
                          <a:effectLst/>
                        </a:rPr>
                        <a:t>5.200</a:t>
                      </a:r>
                      <a:endParaRPr lang="id-ID" sz="1800" b="1" dirty="0">
                        <a:solidFill>
                          <a:srgbClr val="00B0F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2.995</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4.337</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2.967</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0.000</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596892014"/>
                  </a:ext>
                </a:extLst>
              </a:tr>
              <a:tr h="318039">
                <a:tc>
                  <a:txBody>
                    <a:bodyPr/>
                    <a:lstStyle/>
                    <a:p>
                      <a:pPr>
                        <a:lnSpc>
                          <a:spcPct val="107000"/>
                        </a:lnSpc>
                        <a:spcAft>
                          <a:spcPts val="800"/>
                        </a:spcAft>
                      </a:pPr>
                      <a:r>
                        <a:rPr lang="en-US" sz="1500">
                          <a:effectLst/>
                        </a:rPr>
                        <a:t>No. of names household seek for farming advice from within group</a:t>
                      </a:r>
                      <a:endParaRPr lang="id-ID" sz="15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b="1" dirty="0">
                          <a:solidFill>
                            <a:srgbClr val="00B0F0"/>
                          </a:solidFill>
                          <a:effectLst/>
                        </a:rPr>
                        <a:t>3.273</a:t>
                      </a:r>
                      <a:endParaRPr lang="id-ID" sz="1800" b="1" dirty="0">
                        <a:solidFill>
                          <a:srgbClr val="00B0F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2.824</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2.654</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2.650</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0.003</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1271543696"/>
                  </a:ext>
                </a:extLst>
              </a:tr>
              <a:tr h="325492">
                <a:tc>
                  <a:txBody>
                    <a:bodyPr/>
                    <a:lstStyle/>
                    <a:p>
                      <a:pPr>
                        <a:lnSpc>
                          <a:spcPct val="107000"/>
                        </a:lnSpc>
                        <a:spcAft>
                          <a:spcPts val="800"/>
                        </a:spcAft>
                      </a:pPr>
                      <a:r>
                        <a:rPr lang="en-US" sz="1500">
                          <a:effectLst/>
                        </a:rPr>
                        <a:t>Log of total farm income</a:t>
                      </a:r>
                      <a:endParaRPr lang="id-ID" sz="15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b="1" dirty="0">
                          <a:solidFill>
                            <a:srgbClr val="00B0F0"/>
                          </a:solidFill>
                          <a:effectLst/>
                        </a:rPr>
                        <a:t>16.466</a:t>
                      </a:r>
                      <a:endParaRPr lang="id-ID" sz="1800" b="1" dirty="0">
                        <a:solidFill>
                          <a:srgbClr val="00B0F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1.137</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16.017</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1.144</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0.000</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889378856"/>
                  </a:ext>
                </a:extLst>
              </a:tr>
              <a:tr h="325492">
                <a:tc>
                  <a:txBody>
                    <a:bodyPr/>
                    <a:lstStyle/>
                    <a:p>
                      <a:pPr>
                        <a:lnSpc>
                          <a:spcPct val="107000"/>
                        </a:lnSpc>
                        <a:spcAft>
                          <a:spcPts val="800"/>
                        </a:spcAft>
                      </a:pPr>
                      <a:r>
                        <a:rPr lang="en-US" sz="1500">
                          <a:effectLst/>
                        </a:rPr>
                        <a:t>Adopting grafting (=1 if yes)</a:t>
                      </a:r>
                      <a:endParaRPr lang="id-ID" sz="15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b="1" dirty="0">
                          <a:solidFill>
                            <a:srgbClr val="00B0F0"/>
                          </a:solidFill>
                          <a:effectLst/>
                        </a:rPr>
                        <a:t>0.945</a:t>
                      </a:r>
                      <a:endParaRPr lang="id-ID" sz="1800" b="1" dirty="0">
                        <a:solidFill>
                          <a:srgbClr val="00B0F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0.228</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0.872</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0.334</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0.001</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3435699257"/>
                  </a:ext>
                </a:extLst>
              </a:tr>
              <a:tr h="325492">
                <a:tc>
                  <a:txBody>
                    <a:bodyPr/>
                    <a:lstStyle/>
                    <a:p>
                      <a:pPr>
                        <a:lnSpc>
                          <a:spcPct val="107000"/>
                        </a:lnSpc>
                        <a:spcAft>
                          <a:spcPts val="800"/>
                        </a:spcAft>
                      </a:pPr>
                      <a:r>
                        <a:rPr lang="en-US" sz="1500">
                          <a:effectLst/>
                        </a:rPr>
                        <a:t>Adopting conservation techniques (=1 if yes)</a:t>
                      </a:r>
                      <a:endParaRPr lang="id-ID" sz="15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b="1" dirty="0">
                          <a:solidFill>
                            <a:srgbClr val="00B0F0"/>
                          </a:solidFill>
                          <a:effectLst/>
                        </a:rPr>
                        <a:t>0.873</a:t>
                      </a:r>
                      <a:endParaRPr lang="id-ID" sz="1800" b="1" dirty="0">
                        <a:solidFill>
                          <a:srgbClr val="00B0F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0.334</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0.825</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0.380</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0.079</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2112833935"/>
                  </a:ext>
                </a:extLst>
              </a:tr>
              <a:tr h="325492">
                <a:tc>
                  <a:txBody>
                    <a:bodyPr/>
                    <a:lstStyle/>
                    <a:p>
                      <a:pPr>
                        <a:lnSpc>
                          <a:spcPct val="107000"/>
                        </a:lnSpc>
                        <a:spcAft>
                          <a:spcPts val="800"/>
                        </a:spcAft>
                      </a:pPr>
                      <a:r>
                        <a:rPr lang="en-US" sz="1500">
                          <a:effectLst/>
                        </a:rPr>
                        <a:t>Planting spice crops (=1 if yes)</a:t>
                      </a:r>
                      <a:endParaRPr lang="id-ID" sz="15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b="1" dirty="0">
                          <a:solidFill>
                            <a:srgbClr val="00B0F0"/>
                          </a:solidFill>
                          <a:effectLst/>
                        </a:rPr>
                        <a:t>0.708</a:t>
                      </a:r>
                      <a:endParaRPr lang="id-ID" sz="1800" b="1" dirty="0">
                        <a:solidFill>
                          <a:srgbClr val="00B0F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0.455</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0.611</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0.488</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0.006</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2516578715"/>
                  </a:ext>
                </a:extLst>
              </a:tr>
              <a:tr h="325492">
                <a:tc>
                  <a:txBody>
                    <a:bodyPr/>
                    <a:lstStyle/>
                    <a:p>
                      <a:pPr>
                        <a:lnSpc>
                          <a:spcPct val="107000"/>
                        </a:lnSpc>
                        <a:spcAft>
                          <a:spcPts val="800"/>
                        </a:spcAft>
                      </a:pPr>
                      <a:r>
                        <a:rPr lang="en-US" sz="1500">
                          <a:effectLst/>
                        </a:rPr>
                        <a:t>Planting hardwood (=1 if yes)</a:t>
                      </a:r>
                      <a:endParaRPr lang="id-ID" sz="15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b="1" dirty="0">
                          <a:solidFill>
                            <a:srgbClr val="00B0F0"/>
                          </a:solidFill>
                          <a:effectLst/>
                        </a:rPr>
                        <a:t>0.190</a:t>
                      </a:r>
                      <a:endParaRPr lang="id-ID" sz="1800" b="1" dirty="0">
                        <a:solidFill>
                          <a:srgbClr val="00B0F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0.393</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a:effectLst/>
                        </a:rPr>
                        <a:t>0.128</a:t>
                      </a:r>
                      <a:endParaRPr lang="id-ID" sz="180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0.334</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0.022</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570423459"/>
                  </a:ext>
                </a:extLst>
              </a:tr>
              <a:tr h="325492">
                <a:tc>
                  <a:txBody>
                    <a:bodyPr/>
                    <a:lstStyle/>
                    <a:p>
                      <a:pPr>
                        <a:lnSpc>
                          <a:spcPct val="107000"/>
                        </a:lnSpc>
                        <a:spcAft>
                          <a:spcPts val="800"/>
                        </a:spcAft>
                      </a:pPr>
                      <a:r>
                        <a:rPr lang="en-US" sz="1500" dirty="0">
                          <a:effectLst/>
                        </a:rPr>
                        <a:t>Observations</a:t>
                      </a:r>
                      <a:endParaRPr lang="id-ID" sz="15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gridSpan="2">
                  <a:txBody>
                    <a:bodyPr/>
                    <a:lstStyle/>
                    <a:p>
                      <a:pPr algn="ctr">
                        <a:lnSpc>
                          <a:spcPct val="107000"/>
                        </a:lnSpc>
                        <a:spcAft>
                          <a:spcPts val="800"/>
                        </a:spcAft>
                      </a:pPr>
                      <a:r>
                        <a:rPr lang="en-US" sz="1800" dirty="0">
                          <a:effectLst/>
                        </a:rPr>
                        <a:t>363</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hMerge="1">
                  <a:txBody>
                    <a:bodyPr/>
                    <a:lstStyle/>
                    <a:p>
                      <a:pPr algn="ctr">
                        <a:lnSpc>
                          <a:spcPct val="107000"/>
                        </a:lnSpc>
                        <a:spcAft>
                          <a:spcPts val="800"/>
                        </a:spcAft>
                      </a:pP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gridSpan="2">
                  <a:txBody>
                    <a:bodyPr/>
                    <a:lstStyle/>
                    <a:p>
                      <a:pPr algn="ctr">
                        <a:lnSpc>
                          <a:spcPct val="107000"/>
                        </a:lnSpc>
                        <a:spcAft>
                          <a:spcPts val="800"/>
                        </a:spcAft>
                      </a:pPr>
                      <a:r>
                        <a:rPr lang="en-US" sz="1800" dirty="0">
                          <a:effectLst/>
                        </a:rPr>
                        <a:t>360 </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hMerge="1">
                  <a:txBody>
                    <a:bodyPr/>
                    <a:lstStyle/>
                    <a:p>
                      <a:pPr algn="ctr">
                        <a:lnSpc>
                          <a:spcPct val="107000"/>
                        </a:lnSpc>
                        <a:spcAft>
                          <a:spcPts val="800"/>
                        </a:spcAft>
                      </a:pP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tc>
                  <a:txBody>
                    <a:bodyPr/>
                    <a:lstStyle/>
                    <a:p>
                      <a:pPr algn="ctr">
                        <a:lnSpc>
                          <a:spcPct val="107000"/>
                        </a:lnSpc>
                        <a:spcAft>
                          <a:spcPts val="800"/>
                        </a:spcAft>
                      </a:pPr>
                      <a:r>
                        <a:rPr lang="en-US" sz="1800" dirty="0">
                          <a:effectLst/>
                        </a:rPr>
                        <a:t> </a:t>
                      </a:r>
                      <a:endParaRPr lang="id-ID" sz="1800" dirty="0">
                        <a:effectLst/>
                        <a:latin typeface="Calibri" panose="020F0502020204030204" pitchFamily="34" charset="0"/>
                        <a:ea typeface="Yu Mincho" panose="02020400000000000000" pitchFamily="18" charset="-128"/>
                        <a:cs typeface="Times New Roman" panose="02020603050405020304" pitchFamily="18" charset="0"/>
                      </a:endParaRPr>
                    </a:p>
                  </a:txBody>
                  <a:tcPr marL="8631" marR="8631" marT="8631" marB="0"/>
                </a:tc>
                <a:extLst>
                  <a:ext uri="{0D108BD9-81ED-4DB2-BD59-A6C34878D82A}">
                    <a16:rowId xmlns:a16="http://schemas.microsoft.com/office/drawing/2014/main" val="544187496"/>
                  </a:ext>
                </a:extLst>
              </a:tr>
            </a:tbl>
          </a:graphicData>
        </a:graphic>
      </p:graphicFrame>
    </p:spTree>
    <p:extLst>
      <p:ext uri="{BB962C8B-B14F-4D97-AF65-F5344CB8AC3E}">
        <p14:creationId xmlns:p14="http://schemas.microsoft.com/office/powerpoint/2010/main" val="2847838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57B52-141B-4265-9683-68F1C4F92557}"/>
              </a:ext>
            </a:extLst>
          </p:cNvPr>
          <p:cNvSpPr>
            <a:spLocks noGrp="1"/>
          </p:cNvSpPr>
          <p:nvPr>
            <p:ph type="title"/>
          </p:nvPr>
        </p:nvSpPr>
        <p:spPr/>
        <p:txBody>
          <a:bodyPr/>
          <a:lstStyle/>
          <a:p>
            <a:r>
              <a:rPr lang="en-US" dirty="0"/>
              <a:t>Estimation Strategy: 2 steps</a:t>
            </a:r>
            <a:endParaRPr lang="id-ID" dirty="0"/>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0F13E6FA-EB17-43EC-9B0E-A83C9E84345A}"/>
                  </a:ext>
                </a:extLst>
              </p:cNvPr>
              <p:cNvSpPr/>
              <p:nvPr/>
            </p:nvSpPr>
            <p:spPr>
              <a:xfrm>
                <a:off x="1371600" y="2671336"/>
                <a:ext cx="8966200" cy="91332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id-ID" sz="2400" i="1">
                              <a:latin typeface="Cambria Math" panose="02040503050406030204" pitchFamily="18" charset="0"/>
                            </a:rPr>
                          </m:ctrlPr>
                        </m:fPr>
                        <m:num>
                          <m:d>
                            <m:dPr>
                              <m:begChr m:val=""/>
                              <m:ctrlPr>
                                <a:rPr lang="id-ID" sz="2400" i="1">
                                  <a:latin typeface="Cambria Math" panose="02040503050406030204" pitchFamily="18" charset="0"/>
                                </a:rPr>
                              </m:ctrlPr>
                            </m:dPr>
                            <m:e>
                              <m:r>
                                <a:rPr lang="id-ID" sz="2400">
                                  <a:latin typeface="Cambria Math" panose="02040503050406030204" pitchFamily="18" charset="0"/>
                                </a:rPr>
                                <m:t>𝜕</m:t>
                              </m:r>
                              <m:r>
                                <a:rPr lang="id-ID" sz="2400" i="1">
                                  <a:latin typeface="Cambria Math" panose="02040503050406030204" pitchFamily="18" charset="0"/>
                                </a:rPr>
                                <m:t>𝑃</m:t>
                              </m:r>
                              <m:r>
                                <a:rPr lang="id-ID" sz="2400" i="0">
                                  <a:latin typeface="Cambria Math" panose="02040503050406030204" pitchFamily="18" charset="0"/>
                                </a:rPr>
                                <m:t>(</m:t>
                              </m:r>
                              <m:sSub>
                                <m:sSubPr>
                                  <m:ctrlPr>
                                    <a:rPr lang="id-ID" sz="2400" i="1">
                                      <a:latin typeface="Cambria Math" panose="02040503050406030204" pitchFamily="18" charset="0"/>
                                    </a:rPr>
                                  </m:ctrlPr>
                                </m:sSubPr>
                                <m:e>
                                  <m:r>
                                    <a:rPr lang="id-ID" sz="2400" i="1">
                                      <a:latin typeface="Cambria Math" panose="02040503050406030204" pitchFamily="18" charset="0"/>
                                    </a:rPr>
                                    <m:t>𝐷𝑢𝑚𝑚𝑦</m:t>
                                  </m:r>
                                  <m:r>
                                    <a:rPr lang="id-ID" sz="2400" i="0">
                                      <a:latin typeface="Cambria Math" panose="02040503050406030204" pitchFamily="18" charset="0"/>
                                    </a:rPr>
                                    <m:t> </m:t>
                                  </m:r>
                                  <m:r>
                                    <a:rPr lang="id-ID" sz="2400" i="1">
                                      <a:latin typeface="Cambria Math" panose="02040503050406030204" pitchFamily="18" charset="0"/>
                                    </a:rPr>
                                    <m:t>𝑃𝑎𝑟𝑡𝑛𝑒𝑟𝑠h𝑖𝑝</m:t>
                                  </m:r>
                                </m:e>
                                <m:sub>
                                  <m:r>
                                    <a:rPr lang="id-ID" sz="2400" i="1">
                                      <a:latin typeface="Cambria Math" panose="02040503050406030204" pitchFamily="18" charset="0"/>
                                    </a:rPr>
                                    <m:t>𝑖</m:t>
                                  </m:r>
                                </m:sub>
                              </m:sSub>
                              <m:r>
                                <a:rPr lang="id-ID" sz="2400" i="0">
                                  <a:latin typeface="Cambria Math" panose="02040503050406030204" pitchFamily="18" charset="0"/>
                                </a:rPr>
                                <m:t>=1</m:t>
                              </m:r>
                            </m:e>
                          </m:d>
                        </m:num>
                        <m:den>
                          <m:r>
                            <a:rPr lang="id-ID" sz="2400" i="0">
                              <a:latin typeface="Cambria Math" panose="02040503050406030204" pitchFamily="18" charset="0"/>
                            </a:rPr>
                            <m:t>𝜕</m:t>
                          </m:r>
                          <m:sSub>
                            <m:sSubPr>
                              <m:ctrlPr>
                                <a:rPr lang="id-ID" sz="2400" i="1">
                                  <a:latin typeface="Cambria Math" panose="02040503050406030204" pitchFamily="18" charset="0"/>
                                </a:rPr>
                              </m:ctrlPr>
                            </m:sSubPr>
                            <m:e>
                              <m:r>
                                <a:rPr lang="id-ID" sz="2400" i="1">
                                  <a:latin typeface="Cambria Math" panose="02040503050406030204" pitchFamily="18" charset="0"/>
                                </a:rPr>
                                <m:t>𝑥</m:t>
                              </m:r>
                            </m:e>
                            <m:sub>
                              <m:r>
                                <a:rPr lang="id-ID" sz="2400" i="1">
                                  <a:latin typeface="Cambria Math" panose="02040503050406030204" pitchFamily="18" charset="0"/>
                                </a:rPr>
                                <m:t>𝑖𝑡</m:t>
                              </m:r>
                              <m:r>
                                <a:rPr lang="id-ID" sz="2400" i="0">
                                  <a:latin typeface="Cambria Math" panose="02040503050406030204" pitchFamily="18" charset="0"/>
                                </a:rPr>
                                <m:t>,</m:t>
                              </m:r>
                              <m:r>
                                <a:rPr lang="id-ID" sz="2400" i="1">
                                  <a:latin typeface="Cambria Math" panose="02040503050406030204" pitchFamily="18" charset="0"/>
                                </a:rPr>
                                <m:t>𝑗</m:t>
                              </m:r>
                            </m:sub>
                          </m:sSub>
                        </m:den>
                      </m:f>
                      <m:r>
                        <a:rPr lang="id-ID" sz="2400" i="0">
                          <a:latin typeface="Cambria Math" panose="02040503050406030204" pitchFamily="18" charset="0"/>
                        </a:rPr>
                        <m:t>= ∅</m:t>
                      </m:r>
                      <m:d>
                        <m:dPr>
                          <m:ctrlPr>
                            <a:rPr lang="id-ID" sz="2400" i="1">
                              <a:latin typeface="Cambria Math" panose="02040503050406030204" pitchFamily="18" charset="0"/>
                            </a:rPr>
                          </m:ctrlPr>
                        </m:dPr>
                        <m:e>
                          <m:sSubSup>
                            <m:sSubSupPr>
                              <m:ctrlPr>
                                <a:rPr lang="id-ID" sz="2400" i="1">
                                  <a:latin typeface="Cambria Math" panose="02040503050406030204" pitchFamily="18" charset="0"/>
                                </a:rPr>
                              </m:ctrlPr>
                            </m:sSubSupPr>
                            <m:e>
                              <m:r>
                                <a:rPr lang="id-ID" sz="2400" i="1">
                                  <a:latin typeface="Cambria Math" panose="02040503050406030204" pitchFamily="18" charset="0"/>
                                </a:rPr>
                                <m:t>𝑥</m:t>
                              </m:r>
                            </m:e>
                            <m:sub>
                              <m:r>
                                <a:rPr lang="id-ID" sz="2400" i="1">
                                  <a:latin typeface="Cambria Math" panose="02040503050406030204" pitchFamily="18" charset="0"/>
                                </a:rPr>
                                <m:t>𝑖𝑡</m:t>
                              </m:r>
                            </m:sub>
                            <m:sup>
                              <m:r>
                                <a:rPr lang="id-ID" sz="2400" i="0">
                                  <a:latin typeface="Cambria Math" panose="02040503050406030204" pitchFamily="18" charset="0"/>
                                </a:rPr>
                                <m:t>′</m:t>
                              </m:r>
                            </m:sup>
                          </m:sSubSup>
                          <m:r>
                            <a:rPr lang="id-ID" sz="2400" i="1">
                              <a:latin typeface="Cambria Math" panose="02040503050406030204" pitchFamily="18" charset="0"/>
                            </a:rPr>
                            <m:t>𝛽</m:t>
                          </m:r>
                        </m:e>
                      </m:d>
                      <m:sSub>
                        <m:sSubPr>
                          <m:ctrlPr>
                            <a:rPr lang="id-ID" sz="2400" i="1">
                              <a:latin typeface="Cambria Math" panose="02040503050406030204" pitchFamily="18" charset="0"/>
                            </a:rPr>
                          </m:ctrlPr>
                        </m:sSubPr>
                        <m:e>
                          <m:r>
                            <a:rPr lang="id-ID" sz="2400" i="1">
                              <a:latin typeface="Cambria Math" panose="02040503050406030204" pitchFamily="18" charset="0"/>
                            </a:rPr>
                            <m:t>𝛽</m:t>
                          </m:r>
                        </m:e>
                        <m:sub>
                          <m:r>
                            <a:rPr lang="id-ID" sz="2400" i="1">
                              <a:latin typeface="Cambria Math" panose="02040503050406030204" pitchFamily="18" charset="0"/>
                            </a:rPr>
                            <m:t>𝑗</m:t>
                          </m:r>
                        </m:sub>
                      </m:sSub>
                      <m:r>
                        <a:rPr lang="id-ID" sz="2400" i="0">
                          <a:latin typeface="Cambria Math" panose="02040503050406030204" pitchFamily="18" charset="0"/>
                        </a:rPr>
                        <m:t>          </m:t>
                      </m:r>
                      <m:r>
                        <a:rPr lang="id-ID" sz="2400" i="1">
                          <a:latin typeface="Cambria Math" panose="02040503050406030204" pitchFamily="18" charset="0"/>
                        </a:rPr>
                        <m:t>𝑀𝑃𝐸</m:t>
                      </m:r>
                      <m:r>
                        <a:rPr lang="id-ID" sz="2400" i="0">
                          <a:latin typeface="Cambria Math" panose="02040503050406030204" pitchFamily="18" charset="0"/>
                        </a:rPr>
                        <m:t> </m:t>
                      </m:r>
                      <m:r>
                        <a:rPr lang="id-ID" sz="2400" i="1">
                          <a:latin typeface="Cambria Math" panose="02040503050406030204" pitchFamily="18" charset="0"/>
                        </a:rPr>
                        <m:t>𝑖𝑛</m:t>
                      </m:r>
                      <m:r>
                        <a:rPr lang="id-ID" sz="2400" i="0">
                          <a:latin typeface="Cambria Math" panose="02040503050406030204" pitchFamily="18" charset="0"/>
                        </a:rPr>
                        <m:t> </m:t>
                      </m:r>
                      <m:r>
                        <a:rPr lang="id-ID" sz="2400" i="1">
                          <a:latin typeface="Cambria Math" panose="02040503050406030204" pitchFamily="18" charset="0"/>
                        </a:rPr>
                        <m:t>𝑃𝑟𝑜𝑏𝑖𝑡</m:t>
                      </m:r>
                    </m:oMath>
                  </m:oMathPara>
                </a14:m>
                <a:endParaRPr lang="id-ID" sz="2400" dirty="0"/>
              </a:p>
            </p:txBody>
          </p:sp>
        </mc:Choice>
        <mc:Fallback xmlns="">
          <p:sp>
            <p:nvSpPr>
              <p:cNvPr id="4" name="Rectangle 3">
                <a:extLst>
                  <a:ext uri="{FF2B5EF4-FFF2-40B4-BE49-F238E27FC236}">
                    <a16:creationId xmlns:a16="http://schemas.microsoft.com/office/drawing/2014/main" id="{0F13E6FA-EB17-43EC-9B0E-A83C9E84345A}"/>
                  </a:ext>
                </a:extLst>
              </p:cNvPr>
              <p:cNvSpPr>
                <a:spLocks noRot="1" noChangeAspect="1" noMove="1" noResize="1" noEditPoints="1" noAdjustHandles="1" noChangeArrowheads="1" noChangeShapeType="1" noTextEdit="1"/>
              </p:cNvSpPr>
              <p:nvPr/>
            </p:nvSpPr>
            <p:spPr>
              <a:xfrm>
                <a:off x="1371600" y="2671336"/>
                <a:ext cx="8966200" cy="913327"/>
              </a:xfrm>
              <a:prstGeom prst="rect">
                <a:avLst/>
              </a:prstGeom>
              <a:blipFill>
                <a:blip r:embed="rId2"/>
                <a:stretch>
                  <a:fillRect/>
                </a:stretch>
              </a:blipFill>
            </p:spPr>
            <p:txBody>
              <a:bodyPr/>
              <a:lstStyle/>
              <a:p>
                <a:r>
                  <a:rPr lang="id-ID">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B308A638-98F9-4A74-A5E8-8A9A10ECC63F}"/>
                  </a:ext>
                </a:extLst>
              </p:cNvPr>
              <p:cNvSpPr/>
              <p:nvPr/>
            </p:nvSpPr>
            <p:spPr>
              <a:xfrm>
                <a:off x="647700" y="3674637"/>
                <a:ext cx="10579100" cy="91332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id-ID" sz="2400" i="1" smtClean="0">
                              <a:latin typeface="Cambria Math" panose="02040503050406030204" pitchFamily="18" charset="0"/>
                            </a:rPr>
                          </m:ctrlPr>
                        </m:fPr>
                        <m:num>
                          <m:d>
                            <m:dPr>
                              <m:begChr m:val=""/>
                              <m:ctrlPr>
                                <a:rPr lang="id-ID" sz="2400" i="1">
                                  <a:latin typeface="Cambria Math" panose="02040503050406030204" pitchFamily="18" charset="0"/>
                                </a:rPr>
                              </m:ctrlPr>
                            </m:dPr>
                            <m:e>
                              <m:r>
                                <a:rPr lang="id-ID" sz="2400">
                                  <a:latin typeface="Cambria Math" panose="02040503050406030204" pitchFamily="18" charset="0"/>
                                </a:rPr>
                                <m:t>𝜕</m:t>
                              </m:r>
                              <m:r>
                                <a:rPr lang="id-ID" sz="2400" i="1">
                                  <a:latin typeface="Cambria Math" panose="02040503050406030204" pitchFamily="18" charset="0"/>
                                </a:rPr>
                                <m:t>𝑃</m:t>
                              </m:r>
                              <m:r>
                                <a:rPr lang="id-ID" sz="2400" i="0">
                                  <a:latin typeface="Cambria Math" panose="02040503050406030204" pitchFamily="18" charset="0"/>
                                </a:rPr>
                                <m:t>(</m:t>
                              </m:r>
                              <m:sSub>
                                <m:sSubPr>
                                  <m:ctrlPr>
                                    <a:rPr lang="id-ID" sz="2400" i="1">
                                      <a:latin typeface="Cambria Math" panose="02040503050406030204" pitchFamily="18" charset="0"/>
                                    </a:rPr>
                                  </m:ctrlPr>
                                </m:sSubPr>
                                <m:e>
                                  <m:r>
                                    <a:rPr lang="id-ID" sz="2400" i="1">
                                      <a:latin typeface="Cambria Math" panose="02040503050406030204" pitchFamily="18" charset="0"/>
                                    </a:rPr>
                                    <m:t>𝐷𝑢𝑚𝑚𝑦</m:t>
                                  </m:r>
                                  <m:r>
                                    <a:rPr lang="id-ID" sz="2400" i="0">
                                      <a:latin typeface="Cambria Math" panose="02040503050406030204" pitchFamily="18" charset="0"/>
                                    </a:rPr>
                                    <m:t> </m:t>
                                  </m:r>
                                  <m:r>
                                    <a:rPr lang="id-ID" sz="2400" i="1">
                                      <a:latin typeface="Cambria Math" panose="02040503050406030204" pitchFamily="18" charset="0"/>
                                    </a:rPr>
                                    <m:t>𝑃𝑎𝑟𝑡𝑛𝑒𝑟𝑠h𝑖𝑝</m:t>
                                  </m:r>
                                </m:e>
                                <m:sub>
                                  <m:r>
                                    <a:rPr lang="id-ID" sz="2400" i="1">
                                      <a:latin typeface="Cambria Math" panose="02040503050406030204" pitchFamily="18" charset="0"/>
                                    </a:rPr>
                                    <m:t>𝑖</m:t>
                                  </m:r>
                                </m:sub>
                              </m:sSub>
                              <m:r>
                                <a:rPr lang="id-ID" sz="2400" i="0">
                                  <a:latin typeface="Cambria Math" panose="02040503050406030204" pitchFamily="18" charset="0"/>
                                </a:rPr>
                                <m:t>=1</m:t>
                              </m:r>
                            </m:e>
                          </m:d>
                        </m:num>
                        <m:den>
                          <m:r>
                            <a:rPr lang="id-ID" sz="2400" i="0">
                              <a:latin typeface="Cambria Math" panose="02040503050406030204" pitchFamily="18" charset="0"/>
                            </a:rPr>
                            <m:t>𝜕</m:t>
                          </m:r>
                          <m:sSub>
                            <m:sSubPr>
                              <m:ctrlPr>
                                <a:rPr lang="id-ID" sz="2400" i="1">
                                  <a:latin typeface="Cambria Math" panose="02040503050406030204" pitchFamily="18" charset="0"/>
                                </a:rPr>
                              </m:ctrlPr>
                            </m:sSubPr>
                            <m:e>
                              <m:r>
                                <a:rPr lang="id-ID" sz="2400" i="1">
                                  <a:latin typeface="Cambria Math" panose="02040503050406030204" pitchFamily="18" charset="0"/>
                                </a:rPr>
                                <m:t>𝑥</m:t>
                              </m:r>
                            </m:e>
                            <m:sub>
                              <m:r>
                                <a:rPr lang="id-ID" sz="2400" i="1">
                                  <a:latin typeface="Cambria Math" panose="02040503050406030204" pitchFamily="18" charset="0"/>
                                </a:rPr>
                                <m:t>𝑖𝑡</m:t>
                              </m:r>
                              <m:r>
                                <a:rPr lang="id-ID" sz="2400" i="0">
                                  <a:latin typeface="Cambria Math" panose="02040503050406030204" pitchFamily="18" charset="0"/>
                                </a:rPr>
                                <m:t>,</m:t>
                              </m:r>
                              <m:r>
                                <a:rPr lang="id-ID" sz="2400" i="1">
                                  <a:latin typeface="Cambria Math" panose="02040503050406030204" pitchFamily="18" charset="0"/>
                                </a:rPr>
                                <m:t>𝑗</m:t>
                              </m:r>
                            </m:sub>
                          </m:sSub>
                        </m:den>
                      </m:f>
                      <m:r>
                        <a:rPr lang="id-ID" sz="2400" i="0">
                          <a:latin typeface="Cambria Math" panose="02040503050406030204" pitchFamily="18" charset="0"/>
                        </a:rPr>
                        <m:t>= </m:t>
                      </m:r>
                      <m:r>
                        <m:rPr>
                          <m:sty m:val="p"/>
                        </m:rPr>
                        <a:rPr lang="id-ID" sz="2400" i="0">
                          <a:latin typeface="Cambria Math" panose="02040503050406030204" pitchFamily="18" charset="0"/>
                        </a:rPr>
                        <m:t>Λ</m:t>
                      </m:r>
                      <m:d>
                        <m:dPr>
                          <m:ctrlPr>
                            <a:rPr lang="id-ID" sz="2400" i="1">
                              <a:latin typeface="Cambria Math" panose="02040503050406030204" pitchFamily="18" charset="0"/>
                            </a:rPr>
                          </m:ctrlPr>
                        </m:dPr>
                        <m:e>
                          <m:sSubSup>
                            <m:sSubSupPr>
                              <m:ctrlPr>
                                <a:rPr lang="id-ID" sz="2400" i="1">
                                  <a:latin typeface="Cambria Math" panose="02040503050406030204" pitchFamily="18" charset="0"/>
                                </a:rPr>
                              </m:ctrlPr>
                            </m:sSubSupPr>
                            <m:e>
                              <m:r>
                                <a:rPr lang="id-ID" sz="2400" i="1">
                                  <a:latin typeface="Cambria Math" panose="02040503050406030204" pitchFamily="18" charset="0"/>
                                </a:rPr>
                                <m:t>𝑥</m:t>
                              </m:r>
                            </m:e>
                            <m:sub>
                              <m:r>
                                <a:rPr lang="id-ID" sz="2400" i="1">
                                  <a:latin typeface="Cambria Math" panose="02040503050406030204" pitchFamily="18" charset="0"/>
                                </a:rPr>
                                <m:t>𝑖𝑡</m:t>
                              </m:r>
                            </m:sub>
                            <m:sup>
                              <m:r>
                                <a:rPr lang="id-ID" sz="2400" i="0">
                                  <a:latin typeface="Cambria Math" panose="02040503050406030204" pitchFamily="18" charset="0"/>
                                </a:rPr>
                                <m:t>′</m:t>
                              </m:r>
                            </m:sup>
                          </m:sSubSup>
                          <m:r>
                            <a:rPr lang="id-ID" sz="2400" i="1">
                              <a:latin typeface="Cambria Math" panose="02040503050406030204" pitchFamily="18" charset="0"/>
                            </a:rPr>
                            <m:t>𝛽</m:t>
                          </m:r>
                        </m:e>
                      </m:d>
                      <m:r>
                        <a:rPr lang="id-ID" sz="2400" i="0">
                          <a:latin typeface="Cambria Math" panose="02040503050406030204" pitchFamily="18" charset="0"/>
                        </a:rPr>
                        <m:t>(1−</m:t>
                      </m:r>
                      <m:r>
                        <m:rPr>
                          <m:sty m:val="p"/>
                        </m:rPr>
                        <a:rPr lang="id-ID" sz="2400" i="0">
                          <a:latin typeface="Cambria Math" panose="02040503050406030204" pitchFamily="18" charset="0"/>
                        </a:rPr>
                        <m:t>Λ</m:t>
                      </m:r>
                      <m:d>
                        <m:dPr>
                          <m:ctrlPr>
                            <a:rPr lang="id-ID" sz="2400" i="1">
                              <a:latin typeface="Cambria Math" panose="02040503050406030204" pitchFamily="18" charset="0"/>
                            </a:rPr>
                          </m:ctrlPr>
                        </m:dPr>
                        <m:e>
                          <m:sSubSup>
                            <m:sSubSupPr>
                              <m:ctrlPr>
                                <a:rPr lang="id-ID" sz="2400" i="1">
                                  <a:latin typeface="Cambria Math" panose="02040503050406030204" pitchFamily="18" charset="0"/>
                                </a:rPr>
                              </m:ctrlPr>
                            </m:sSubSupPr>
                            <m:e>
                              <m:r>
                                <a:rPr lang="id-ID" sz="2400" i="1">
                                  <a:latin typeface="Cambria Math" panose="02040503050406030204" pitchFamily="18" charset="0"/>
                                </a:rPr>
                                <m:t>𝑥</m:t>
                              </m:r>
                            </m:e>
                            <m:sub>
                              <m:r>
                                <a:rPr lang="id-ID" sz="2400" i="1">
                                  <a:latin typeface="Cambria Math" panose="02040503050406030204" pitchFamily="18" charset="0"/>
                                </a:rPr>
                                <m:t>𝑖𝑡</m:t>
                              </m:r>
                            </m:sub>
                            <m:sup>
                              <m:r>
                                <a:rPr lang="id-ID" sz="2400" i="0">
                                  <a:latin typeface="Cambria Math" panose="02040503050406030204" pitchFamily="18" charset="0"/>
                                </a:rPr>
                                <m:t>′</m:t>
                              </m:r>
                            </m:sup>
                          </m:sSubSup>
                          <m:r>
                            <a:rPr lang="id-ID" sz="2400" i="1">
                              <a:latin typeface="Cambria Math" panose="02040503050406030204" pitchFamily="18" charset="0"/>
                            </a:rPr>
                            <m:t>𝛽</m:t>
                          </m:r>
                        </m:e>
                      </m:d>
                      <m:r>
                        <a:rPr lang="id-ID" sz="2400" i="0">
                          <a:latin typeface="Cambria Math" panose="02040503050406030204" pitchFamily="18" charset="0"/>
                        </a:rPr>
                        <m:t>)</m:t>
                      </m:r>
                      <m:sSub>
                        <m:sSubPr>
                          <m:ctrlPr>
                            <a:rPr lang="id-ID" sz="2400" i="1">
                              <a:latin typeface="Cambria Math" panose="02040503050406030204" pitchFamily="18" charset="0"/>
                            </a:rPr>
                          </m:ctrlPr>
                        </m:sSubPr>
                        <m:e>
                          <m:r>
                            <a:rPr lang="id-ID" sz="2400" i="1">
                              <a:latin typeface="Cambria Math" panose="02040503050406030204" pitchFamily="18" charset="0"/>
                            </a:rPr>
                            <m:t>𝛽</m:t>
                          </m:r>
                        </m:e>
                        <m:sub>
                          <m:r>
                            <a:rPr lang="id-ID" sz="2400" i="1">
                              <a:latin typeface="Cambria Math" panose="02040503050406030204" pitchFamily="18" charset="0"/>
                            </a:rPr>
                            <m:t>𝑗</m:t>
                          </m:r>
                        </m:sub>
                      </m:sSub>
                      <m:r>
                        <a:rPr lang="id-ID" sz="2400" i="0">
                          <a:latin typeface="Cambria Math" panose="02040503050406030204" pitchFamily="18" charset="0"/>
                        </a:rPr>
                        <m:t>  </m:t>
                      </m:r>
                      <m:r>
                        <a:rPr lang="id-ID" sz="2400" i="1">
                          <a:latin typeface="Cambria Math" panose="02040503050406030204" pitchFamily="18" charset="0"/>
                        </a:rPr>
                        <m:t>𝑀𝑃𝐸</m:t>
                      </m:r>
                      <m:r>
                        <a:rPr lang="id-ID" sz="2400" i="0">
                          <a:latin typeface="Cambria Math" panose="02040503050406030204" pitchFamily="18" charset="0"/>
                        </a:rPr>
                        <m:t> </m:t>
                      </m:r>
                      <m:r>
                        <a:rPr lang="id-ID" sz="2400" i="1">
                          <a:latin typeface="Cambria Math" panose="02040503050406030204" pitchFamily="18" charset="0"/>
                        </a:rPr>
                        <m:t>𝑖𝑛</m:t>
                      </m:r>
                      <m:r>
                        <a:rPr lang="id-ID" sz="2400" i="0">
                          <a:latin typeface="Cambria Math" panose="02040503050406030204" pitchFamily="18" charset="0"/>
                        </a:rPr>
                        <m:t> </m:t>
                      </m:r>
                      <m:r>
                        <a:rPr lang="id-ID" sz="2400" i="1">
                          <a:latin typeface="Cambria Math" panose="02040503050406030204" pitchFamily="18" charset="0"/>
                        </a:rPr>
                        <m:t>𝐿𝑜𝑔</m:t>
                      </m:r>
                      <m:r>
                        <a:rPr lang="en-US" sz="2400" b="0" i="1" smtClean="0">
                          <a:latin typeface="Cambria Math" panose="02040503050406030204" pitchFamily="18" charset="0"/>
                        </a:rPr>
                        <m:t>𝑖𝑡</m:t>
                      </m:r>
                    </m:oMath>
                  </m:oMathPara>
                </a14:m>
                <a:endParaRPr lang="id-ID" sz="2400" dirty="0"/>
              </a:p>
            </p:txBody>
          </p:sp>
        </mc:Choice>
        <mc:Fallback xmlns="">
          <p:sp>
            <p:nvSpPr>
              <p:cNvPr id="5" name="Rectangle 4">
                <a:extLst>
                  <a:ext uri="{FF2B5EF4-FFF2-40B4-BE49-F238E27FC236}">
                    <a16:creationId xmlns:a16="http://schemas.microsoft.com/office/drawing/2014/main" id="{B308A638-98F9-4A74-A5E8-8A9A10ECC63F}"/>
                  </a:ext>
                </a:extLst>
              </p:cNvPr>
              <p:cNvSpPr>
                <a:spLocks noRot="1" noChangeAspect="1" noMove="1" noResize="1" noEditPoints="1" noAdjustHandles="1" noChangeArrowheads="1" noChangeShapeType="1" noTextEdit="1"/>
              </p:cNvSpPr>
              <p:nvPr/>
            </p:nvSpPr>
            <p:spPr>
              <a:xfrm>
                <a:off x="647700" y="3674637"/>
                <a:ext cx="10579100" cy="913327"/>
              </a:xfrm>
              <a:prstGeom prst="rect">
                <a:avLst/>
              </a:prstGeom>
              <a:blipFill>
                <a:blip r:embed="rId3"/>
                <a:stretch>
                  <a:fillRect/>
                </a:stretch>
              </a:blipFill>
            </p:spPr>
            <p:txBody>
              <a:bodyPr/>
              <a:lstStyle/>
              <a:p>
                <a:r>
                  <a:rPr lang="id-ID">
                    <a:noFill/>
                  </a:rPr>
                  <a:t> </a:t>
                </a:r>
              </a:p>
            </p:txBody>
          </p:sp>
        </mc:Fallback>
      </mc:AlternateContent>
      <p:sp>
        <p:nvSpPr>
          <p:cNvPr id="6" name="Rectangle 5">
            <a:extLst>
              <a:ext uri="{FF2B5EF4-FFF2-40B4-BE49-F238E27FC236}">
                <a16:creationId xmlns:a16="http://schemas.microsoft.com/office/drawing/2014/main" id="{286433F2-8B98-437E-8366-9997B41B808B}"/>
              </a:ext>
            </a:extLst>
          </p:cNvPr>
          <p:cNvSpPr/>
          <p:nvPr/>
        </p:nvSpPr>
        <p:spPr>
          <a:xfrm>
            <a:off x="800100" y="1934169"/>
            <a:ext cx="10145028" cy="646331"/>
          </a:xfrm>
          <a:prstGeom prst="rect">
            <a:avLst/>
          </a:prstGeom>
        </p:spPr>
        <p:txBody>
          <a:bodyPr wrap="square">
            <a:spAutoFit/>
          </a:bodyPr>
          <a:lstStyle/>
          <a:p>
            <a:r>
              <a:rPr lang="en-US" dirty="0"/>
              <a:t>(1) Evaluate the marginal probability effects (MPE) of explanatory variables to be in a partnership with companies based on </a:t>
            </a:r>
            <a:r>
              <a:rPr lang="en-US" dirty="0" err="1"/>
              <a:t>Probit</a:t>
            </a:r>
            <a:r>
              <a:rPr lang="en-US" dirty="0"/>
              <a:t> and Logit models.</a:t>
            </a:r>
            <a:endParaRPr lang="id-ID" dirty="0"/>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38E37592-B250-4038-BB53-34544153290D}"/>
                  </a:ext>
                </a:extLst>
              </p:cNvPr>
              <p:cNvSpPr/>
              <p:nvPr/>
            </p:nvSpPr>
            <p:spPr>
              <a:xfrm>
                <a:off x="685800" y="4741438"/>
                <a:ext cx="10579100" cy="1585755"/>
              </a:xfrm>
              <a:prstGeom prst="rect">
                <a:avLst/>
              </a:prstGeom>
            </p:spPr>
            <p:txBody>
              <a:bodyPr wrap="square">
                <a:spAutoFit/>
              </a:bodyPr>
              <a:lstStyle/>
              <a:p>
                <a:pPr indent="151130" algn="just" hangingPunct="0">
                  <a:spcAft>
                    <a:spcPts val="0"/>
                  </a:spcAft>
                </a:pPr>
                <a:r>
                  <a:rPr lang="en-US" dirty="0">
                    <a:latin typeface="+mj-lt"/>
                    <a:ea typeface="Times New Roman" panose="02020603050405020304" pitchFamily="18" charset="0"/>
                    <a:cs typeface="Times New Roman" panose="02020603050405020304" pitchFamily="18" charset="0"/>
                  </a:rPr>
                  <a:t>where t implies the year of 2012, 2013, and 2014; </a:t>
                </a: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𝐷𝑢𝑚𝑚𝑦</m:t>
                    </m:r>
                    <m:r>
                      <a:rPr lang="en-US" i="1">
                        <a:latin typeface="Cambria Math" panose="02040503050406030204" pitchFamily="18" charset="0"/>
                        <a:ea typeface="Times New Roman" panose="02020603050405020304" pitchFamily="18" charset="0"/>
                        <a:cs typeface="Times New Roman" panose="02020603050405020304" pitchFamily="18" charset="0"/>
                      </a:rPr>
                      <m:t> </m:t>
                    </m:r>
                    <m:r>
                      <a:rPr lang="en-US" i="1">
                        <a:latin typeface="Cambria Math" panose="02040503050406030204" pitchFamily="18" charset="0"/>
                        <a:ea typeface="Times New Roman" panose="02020603050405020304" pitchFamily="18" charset="0"/>
                        <a:cs typeface="Times New Roman" panose="02020603050405020304" pitchFamily="18" charset="0"/>
                      </a:rPr>
                      <m:t>𝑃𝑎𝑟𝑡𝑛𝑒𝑟𝑠h𝑖𝑝</m:t>
                    </m:r>
                    <m:r>
                      <a:rPr lang="en-US" i="1">
                        <a:latin typeface="Cambria Math" panose="02040503050406030204" pitchFamily="18" charset="0"/>
                        <a:ea typeface="Times New Roman" panose="02020603050405020304" pitchFamily="18" charset="0"/>
                        <a:cs typeface="Times New Roman" panose="02020603050405020304" pitchFamily="18" charset="0"/>
                      </a:rPr>
                      <m:t>=1</m:t>
                    </m:r>
                  </m:oMath>
                </a14:m>
                <a:r>
                  <a:rPr lang="en-US" dirty="0">
                    <a:latin typeface="+mj-lt"/>
                    <a:ea typeface="Times New Roman" panose="02020603050405020304" pitchFamily="18" charset="0"/>
                    <a:cs typeface="Times New Roman" panose="02020603050405020304" pitchFamily="18" charset="0"/>
                  </a:rPr>
                  <a:t>  denotes  membership in company partnership and</a:t>
                </a: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 </m:t>
                    </m:r>
                    <m:r>
                      <a:rPr lang="en-US" i="1">
                        <a:latin typeface="Cambria Math" panose="02040503050406030204" pitchFamily="18" charset="0"/>
                        <a:ea typeface="Times New Roman" panose="02020603050405020304" pitchFamily="18" charset="0"/>
                        <a:cs typeface="Times New Roman" panose="02020603050405020304" pitchFamily="18" charset="0"/>
                      </a:rPr>
                      <m:t>𝐷𝑢𝑚𝑚𝑦</m:t>
                    </m:r>
                    <m:r>
                      <a:rPr lang="en-US" i="1">
                        <a:latin typeface="Cambria Math" panose="02040503050406030204" pitchFamily="18" charset="0"/>
                        <a:ea typeface="Times New Roman" panose="02020603050405020304" pitchFamily="18" charset="0"/>
                        <a:cs typeface="Times New Roman" panose="02020603050405020304" pitchFamily="18" charset="0"/>
                      </a:rPr>
                      <m:t> </m:t>
                    </m:r>
                    <m:r>
                      <a:rPr lang="en-US" i="1">
                        <a:latin typeface="Cambria Math" panose="02040503050406030204" pitchFamily="18" charset="0"/>
                        <a:ea typeface="Times New Roman" panose="02020603050405020304" pitchFamily="18" charset="0"/>
                        <a:cs typeface="Times New Roman" panose="02020603050405020304" pitchFamily="18" charset="0"/>
                      </a:rPr>
                      <m:t>𝑃𝑎𝑟𝑡𝑛𝑒𝑟𝑠h𝑖𝑝</m:t>
                    </m:r>
                    <m:r>
                      <a:rPr lang="en-US" i="1">
                        <a:latin typeface="Cambria Math" panose="02040503050406030204" pitchFamily="18" charset="0"/>
                        <a:ea typeface="Times New Roman" panose="02020603050405020304" pitchFamily="18" charset="0"/>
                        <a:cs typeface="Times New Roman" panose="02020603050405020304" pitchFamily="18" charset="0"/>
                      </a:rPr>
                      <m:t>=0</m:t>
                    </m:r>
                  </m:oMath>
                </a14:m>
                <a:r>
                  <a:rPr lang="en-US" dirty="0">
                    <a:latin typeface="+mj-lt"/>
                    <a:ea typeface="Times New Roman" panose="02020603050405020304" pitchFamily="18" charset="0"/>
                    <a:cs typeface="Times New Roman" panose="02020603050405020304" pitchFamily="18" charset="0"/>
                  </a:rPr>
                  <a:t> denotes the non-membership; </a:t>
                </a:r>
                <a14:m>
                  <m:oMath xmlns:m="http://schemas.openxmlformats.org/officeDocument/2006/math">
                    <m:sSub>
                      <m:sSubPr>
                        <m:ctrlPr>
                          <a:rPr lang="id-ID" i="1">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latin typeface="Cambria Math" panose="02040503050406030204" pitchFamily="18" charset="0"/>
                            <a:ea typeface="Times New Roman" panose="02020603050405020304" pitchFamily="18" charset="0"/>
                            <a:cs typeface="Times New Roman" panose="02020603050405020304" pitchFamily="18" charset="0"/>
                          </a:rPr>
                          <m:t>𝑖𝑡</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𝑗</m:t>
                        </m:r>
                      </m:sub>
                    </m:sSub>
                  </m:oMath>
                </a14:m>
                <a:r>
                  <a:rPr lang="en-US" dirty="0">
                    <a:latin typeface="+mj-lt"/>
                    <a:ea typeface="Times New Roman" panose="02020603050405020304" pitchFamily="18" charset="0"/>
                    <a:cs typeface="Times New Roman" panose="02020603050405020304" pitchFamily="18" charset="0"/>
                  </a:rPr>
                  <a:t> represents household characteristics relevant to the membership in the partnership in each year of 2012, 2013, and 2014; </a:t>
                </a: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𝛽</m:t>
                    </m:r>
                  </m:oMath>
                </a14:m>
                <a:r>
                  <a:rPr lang="en-US" dirty="0">
                    <a:latin typeface="+mj-lt"/>
                    <a:ea typeface="Times New Roman" panose="02020603050405020304" pitchFamily="18" charset="0"/>
                    <a:cs typeface="Times New Roman" panose="02020603050405020304" pitchFamily="18" charset="0"/>
                  </a:rPr>
                  <a:t> is the vector of coefficients to be estimated; and </a:t>
                </a: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m:t>
                    </m:r>
                    <m:d>
                      <m:dPr>
                        <m:ctrlPr>
                          <a:rPr lang="id-ID" i="1">
                            <a:latin typeface="Cambria Math" panose="02040503050406030204" pitchFamily="18" charset="0"/>
                            <a:ea typeface="Times New Roman" panose="02020603050405020304" pitchFamily="18" charset="0"/>
                            <a:cs typeface="Times New Roman" panose="02020603050405020304" pitchFamily="18" charset="0"/>
                          </a:rPr>
                        </m:ctrlPr>
                      </m:dPr>
                      <m:e>
                        <m:sSubSup>
                          <m:sSubSupPr>
                            <m:ctrlPr>
                              <a:rPr lang="id-ID"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latin typeface="Cambria Math" panose="02040503050406030204" pitchFamily="18" charset="0"/>
                                <a:ea typeface="Times New Roman" panose="02020603050405020304" pitchFamily="18" charset="0"/>
                                <a:cs typeface="Times New Roman" panose="02020603050405020304" pitchFamily="18" charset="0"/>
                              </a:rPr>
                              <m:t>𝑖𝑡</m:t>
                            </m:r>
                          </m:sub>
                          <m:sup>
                            <m:r>
                              <a:rPr lang="en-US" i="1">
                                <a:latin typeface="Cambria Math" panose="02040503050406030204" pitchFamily="18" charset="0"/>
                                <a:ea typeface="Times New Roman" panose="02020603050405020304" pitchFamily="18" charset="0"/>
                                <a:cs typeface="Times New Roman" panose="02020603050405020304" pitchFamily="18" charset="0"/>
                              </a:rPr>
                              <m:t>′</m:t>
                            </m:r>
                          </m:sup>
                        </m:sSubSup>
                        <m:r>
                          <a:rPr lang="en-US" i="1">
                            <a:latin typeface="Cambria Math" panose="02040503050406030204" pitchFamily="18" charset="0"/>
                            <a:ea typeface="Times New Roman" panose="02020603050405020304" pitchFamily="18" charset="0"/>
                            <a:cs typeface="Times New Roman" panose="02020603050405020304" pitchFamily="18" charset="0"/>
                          </a:rPr>
                          <m:t>𝛽</m:t>
                        </m:r>
                      </m:e>
                    </m:d>
                    <m:r>
                      <a:rPr lang="en-US" i="1">
                        <a:latin typeface="Cambria Math" panose="02040503050406030204" pitchFamily="18" charset="0"/>
                        <a:ea typeface="Times New Roman" panose="02020603050405020304" pitchFamily="18" charset="0"/>
                        <a:cs typeface="Times New Roman" panose="02020603050405020304" pitchFamily="18" charset="0"/>
                      </a:rPr>
                      <m:t> </m:t>
                    </m:r>
                  </m:oMath>
                </a14:m>
                <a:r>
                  <a:rPr lang="en-US" dirty="0">
                    <a:latin typeface="+mj-lt"/>
                    <a:ea typeface="Times New Roman" panose="02020603050405020304" pitchFamily="18" charset="0"/>
                    <a:cs typeface="Times New Roman" panose="02020603050405020304" pitchFamily="18" charset="0"/>
                  </a:rPr>
                  <a:t>is the value of the  standard normal probability density function at </a:t>
                </a:r>
                <a14:m>
                  <m:oMath xmlns:m="http://schemas.openxmlformats.org/officeDocument/2006/math">
                    <m:sSubSup>
                      <m:sSubSupPr>
                        <m:ctrlPr>
                          <a:rPr lang="id-ID"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𝑥</m:t>
                        </m:r>
                      </m:e>
                      <m:sub>
                        <m:r>
                          <a:rPr lang="en-US" i="1">
                            <a:latin typeface="Cambria Math" panose="02040503050406030204" pitchFamily="18" charset="0"/>
                            <a:ea typeface="Times New Roman" panose="02020603050405020304" pitchFamily="18" charset="0"/>
                            <a:cs typeface="Times New Roman" panose="02020603050405020304" pitchFamily="18" charset="0"/>
                          </a:rPr>
                          <m:t>𝑖𝑡</m:t>
                        </m:r>
                      </m:sub>
                      <m:sup>
                        <m:r>
                          <a:rPr lang="en-US" i="1">
                            <a:latin typeface="Cambria Math" panose="02040503050406030204" pitchFamily="18" charset="0"/>
                            <a:ea typeface="Times New Roman" panose="02020603050405020304" pitchFamily="18" charset="0"/>
                            <a:cs typeface="Times New Roman" panose="02020603050405020304" pitchFamily="18" charset="0"/>
                          </a:rPr>
                          <m:t>′</m:t>
                        </m:r>
                      </m:sup>
                    </m:sSubSup>
                    <m:r>
                      <a:rPr lang="en-US" i="1">
                        <a:latin typeface="Cambria Math" panose="02040503050406030204" pitchFamily="18" charset="0"/>
                        <a:ea typeface="Times New Roman" panose="02020603050405020304" pitchFamily="18" charset="0"/>
                        <a:cs typeface="Times New Roman" panose="02020603050405020304" pitchFamily="18" charset="0"/>
                      </a:rPr>
                      <m:t>𝛽</m:t>
                    </m:r>
                  </m:oMath>
                </a14:m>
                <a:r>
                  <a:rPr lang="en-US" dirty="0">
                    <a:latin typeface="+mj-lt"/>
                    <a:ea typeface="Times New Roman" panose="02020603050405020304" pitchFamily="18" charset="0"/>
                    <a:cs typeface="Times New Roman" panose="02020603050405020304" pitchFamily="18" charset="0"/>
                  </a:rPr>
                  <a:t>. </a:t>
                </a:r>
                <a:endParaRPr lang="id-ID" dirty="0">
                  <a:latin typeface="+mj-lt"/>
                  <a:ea typeface="Times New Roman" panose="02020603050405020304" pitchFamily="18" charset="0"/>
                  <a:cs typeface="Times New Roman" panose="02020603050405020304" pitchFamily="18" charset="0"/>
                </a:endParaRPr>
              </a:p>
            </p:txBody>
          </p:sp>
        </mc:Choice>
        <mc:Fallback xmlns="">
          <p:sp>
            <p:nvSpPr>
              <p:cNvPr id="7" name="Rectangle 6">
                <a:extLst>
                  <a:ext uri="{FF2B5EF4-FFF2-40B4-BE49-F238E27FC236}">
                    <a16:creationId xmlns:a16="http://schemas.microsoft.com/office/drawing/2014/main" id="{38E37592-B250-4038-BB53-34544153290D}"/>
                  </a:ext>
                </a:extLst>
              </p:cNvPr>
              <p:cNvSpPr>
                <a:spLocks noRot="1" noChangeAspect="1" noMove="1" noResize="1" noEditPoints="1" noAdjustHandles="1" noChangeArrowheads="1" noChangeShapeType="1" noTextEdit="1"/>
              </p:cNvSpPr>
              <p:nvPr/>
            </p:nvSpPr>
            <p:spPr>
              <a:xfrm>
                <a:off x="685800" y="4741438"/>
                <a:ext cx="10579100" cy="1585755"/>
              </a:xfrm>
              <a:prstGeom prst="rect">
                <a:avLst/>
              </a:prstGeom>
              <a:blipFill>
                <a:blip r:embed="rId4"/>
                <a:stretch>
                  <a:fillRect l="-519" t="-2308" r="-461" b="-5385"/>
                </a:stretch>
              </a:blipFill>
            </p:spPr>
            <p:txBody>
              <a:bodyPr/>
              <a:lstStyle/>
              <a:p>
                <a:r>
                  <a:rPr lang="id-ID">
                    <a:noFill/>
                  </a:rPr>
                  <a:t> </a:t>
                </a:r>
              </a:p>
            </p:txBody>
          </p:sp>
        </mc:Fallback>
      </mc:AlternateContent>
    </p:spTree>
    <p:extLst>
      <p:ext uri="{BB962C8B-B14F-4D97-AF65-F5344CB8AC3E}">
        <p14:creationId xmlns:p14="http://schemas.microsoft.com/office/powerpoint/2010/main" val="2518896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5F6BA-9CA6-452D-BF7E-CF4F6C3F6F73}"/>
              </a:ext>
            </a:extLst>
          </p:cNvPr>
          <p:cNvSpPr>
            <a:spLocks noGrp="1"/>
          </p:cNvSpPr>
          <p:nvPr>
            <p:ph type="title"/>
          </p:nvPr>
        </p:nvSpPr>
        <p:spPr/>
        <p:txBody>
          <a:bodyPr/>
          <a:lstStyle/>
          <a:p>
            <a:r>
              <a:rPr lang="en-US" dirty="0"/>
              <a:t>Estimation Strategy: 2 steps</a:t>
            </a:r>
            <a:endParaRPr lang="id-ID" dirty="0"/>
          </a:p>
        </p:txBody>
      </p:sp>
      <p:sp>
        <p:nvSpPr>
          <p:cNvPr id="4" name="Rectangle 3">
            <a:extLst>
              <a:ext uri="{FF2B5EF4-FFF2-40B4-BE49-F238E27FC236}">
                <a16:creationId xmlns:a16="http://schemas.microsoft.com/office/drawing/2014/main" id="{6323CB5C-F590-4422-8324-B8F20B2242CB}"/>
              </a:ext>
            </a:extLst>
          </p:cNvPr>
          <p:cNvSpPr/>
          <p:nvPr/>
        </p:nvSpPr>
        <p:spPr>
          <a:xfrm>
            <a:off x="952500" y="1991836"/>
            <a:ext cx="10452100" cy="923330"/>
          </a:xfrm>
          <a:prstGeom prst="rect">
            <a:avLst/>
          </a:prstGeom>
        </p:spPr>
        <p:txBody>
          <a:bodyPr wrap="square">
            <a:spAutoFit/>
          </a:bodyPr>
          <a:lstStyle/>
          <a:p>
            <a:r>
              <a:rPr lang="en-US" dirty="0"/>
              <a:t>(2) Propensity-score matching (PSM, Kernel matching) and inverse propensity-score weighted regression (IPWR) to reduce the differences that were due to observable characteristics between farmers in partnership and non-partnership. </a:t>
            </a:r>
            <a:endParaRPr lang="id-ID" dirty="0"/>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51067148-C586-4D53-B32E-CA252BE2A2C5}"/>
                  </a:ext>
                </a:extLst>
              </p:cNvPr>
              <p:cNvSpPr/>
              <p:nvPr/>
            </p:nvSpPr>
            <p:spPr>
              <a:xfrm>
                <a:off x="876300" y="3112352"/>
                <a:ext cx="9855200" cy="85292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id-ID" sz="2500" i="1">
                          <a:latin typeface="Cambria Math" panose="02040503050406030204" pitchFamily="18" charset="0"/>
                        </a:rPr>
                        <m:t>𝐴𝑇𝑇</m:t>
                      </m:r>
                      <m:r>
                        <a:rPr lang="id-ID" sz="2500" i="0">
                          <a:latin typeface="Cambria Math" panose="02040503050406030204" pitchFamily="18" charset="0"/>
                        </a:rPr>
                        <m:t>=</m:t>
                      </m:r>
                      <m:r>
                        <a:rPr lang="id-ID" sz="2500" i="1">
                          <a:latin typeface="Cambria Math" panose="02040503050406030204" pitchFamily="18" charset="0"/>
                        </a:rPr>
                        <m:t>𝐸</m:t>
                      </m:r>
                      <m:d>
                        <m:dPr>
                          <m:ctrlPr>
                            <a:rPr lang="id-ID" sz="2500" i="1">
                              <a:latin typeface="Cambria Math" panose="02040503050406030204" pitchFamily="18" charset="0"/>
                            </a:rPr>
                          </m:ctrlPr>
                        </m:dPr>
                        <m:e>
                          <m:sSub>
                            <m:sSubPr>
                              <m:ctrlPr>
                                <a:rPr lang="id-ID" sz="2500" i="1">
                                  <a:latin typeface="Cambria Math" panose="02040503050406030204" pitchFamily="18" charset="0"/>
                                </a:rPr>
                              </m:ctrlPr>
                            </m:sSubPr>
                            <m:e>
                              <m:r>
                                <a:rPr lang="id-ID" sz="2500" i="1">
                                  <a:latin typeface="Cambria Math" panose="02040503050406030204" pitchFamily="18" charset="0"/>
                                </a:rPr>
                                <m:t>𝑌</m:t>
                              </m:r>
                            </m:e>
                            <m:sub>
                              <m:r>
                                <a:rPr lang="id-ID" sz="2500" i="0">
                                  <a:latin typeface="Cambria Math" panose="02040503050406030204" pitchFamily="18" charset="0"/>
                                </a:rPr>
                                <m:t>1</m:t>
                              </m:r>
                            </m:sub>
                          </m:sSub>
                          <m:r>
                            <a:rPr lang="id-ID" sz="2500" i="0">
                              <a:latin typeface="Cambria Math" panose="02040503050406030204" pitchFamily="18" charset="0"/>
                            </a:rPr>
                            <m:t>−</m:t>
                          </m:r>
                          <m:sSub>
                            <m:sSubPr>
                              <m:ctrlPr>
                                <a:rPr lang="id-ID" sz="2500" i="1">
                                  <a:latin typeface="Cambria Math" panose="02040503050406030204" pitchFamily="18" charset="0"/>
                                </a:rPr>
                              </m:ctrlPr>
                            </m:sSubPr>
                            <m:e>
                              <m:r>
                                <a:rPr lang="id-ID" sz="2500" i="1">
                                  <a:latin typeface="Cambria Math" panose="02040503050406030204" pitchFamily="18" charset="0"/>
                                </a:rPr>
                                <m:t>𝑌</m:t>
                              </m:r>
                            </m:e>
                            <m:sub>
                              <m:r>
                                <a:rPr lang="id-ID" sz="2500" i="0">
                                  <a:latin typeface="Cambria Math" panose="02040503050406030204" pitchFamily="18" charset="0"/>
                                </a:rPr>
                                <m:t>0</m:t>
                              </m:r>
                            </m:sub>
                          </m:sSub>
                        </m:e>
                        <m:e>
                          <m:sSub>
                            <m:sSubPr>
                              <m:ctrlPr>
                                <a:rPr lang="id-ID" sz="2500" i="1">
                                  <a:latin typeface="Cambria Math" panose="02040503050406030204" pitchFamily="18" charset="0"/>
                                </a:rPr>
                              </m:ctrlPr>
                            </m:sSubPr>
                            <m:e>
                              <m:r>
                                <a:rPr lang="id-ID" sz="2500" i="1">
                                  <a:latin typeface="Cambria Math" panose="02040503050406030204" pitchFamily="18" charset="0"/>
                                </a:rPr>
                                <m:t>𝐷𝑢𝑚𝑚𝑦</m:t>
                              </m:r>
                              <m:r>
                                <a:rPr lang="id-ID" sz="2500" i="0">
                                  <a:latin typeface="Cambria Math" panose="02040503050406030204" pitchFamily="18" charset="0"/>
                                </a:rPr>
                                <m:t> </m:t>
                              </m:r>
                              <m:r>
                                <a:rPr lang="id-ID" sz="2500" i="1">
                                  <a:latin typeface="Cambria Math" panose="02040503050406030204" pitchFamily="18" charset="0"/>
                                </a:rPr>
                                <m:t>𝑃𝑎𝑟𝑡𝑛𝑒𝑟𝑠h𝑖𝑝</m:t>
                              </m:r>
                            </m:e>
                            <m:sub>
                              <m:r>
                                <a:rPr lang="id-ID" sz="2500" i="1">
                                  <a:latin typeface="Cambria Math" panose="02040503050406030204" pitchFamily="18" charset="0"/>
                                </a:rPr>
                                <m:t>𝑖</m:t>
                              </m:r>
                            </m:sub>
                          </m:sSub>
                          <m:r>
                            <a:rPr lang="id-ID" sz="2500" i="0">
                              <a:latin typeface="Cambria Math" panose="02040503050406030204" pitchFamily="18" charset="0"/>
                            </a:rPr>
                            <m:t>=1</m:t>
                          </m:r>
                        </m:e>
                      </m:d>
                      <m:r>
                        <a:rPr lang="id-ID" sz="2500" i="0">
                          <a:latin typeface="Cambria Math" panose="02040503050406030204" pitchFamily="18" charset="0"/>
                        </a:rPr>
                        <m:t>=</m:t>
                      </m:r>
                      <m:r>
                        <a:rPr lang="id-ID" sz="2500" i="1">
                          <a:latin typeface="Cambria Math" panose="02040503050406030204" pitchFamily="18" charset="0"/>
                        </a:rPr>
                        <m:t>𝐸</m:t>
                      </m:r>
                      <m:d>
                        <m:dPr>
                          <m:ctrlPr>
                            <a:rPr lang="id-ID" sz="2500" i="1">
                              <a:latin typeface="Cambria Math" panose="02040503050406030204" pitchFamily="18" charset="0"/>
                            </a:rPr>
                          </m:ctrlPr>
                        </m:dPr>
                        <m:e>
                          <m:sSub>
                            <m:sSubPr>
                              <m:ctrlPr>
                                <a:rPr lang="id-ID" sz="2500" i="1">
                                  <a:latin typeface="Cambria Math" panose="02040503050406030204" pitchFamily="18" charset="0"/>
                                </a:rPr>
                              </m:ctrlPr>
                            </m:sSubPr>
                            <m:e>
                              <m:r>
                                <a:rPr lang="id-ID" sz="2500" i="1">
                                  <a:latin typeface="Cambria Math" panose="02040503050406030204" pitchFamily="18" charset="0"/>
                                </a:rPr>
                                <m:t>𝑌</m:t>
                              </m:r>
                            </m:e>
                            <m:sub>
                              <m:r>
                                <a:rPr lang="id-ID" sz="2500" i="0">
                                  <a:latin typeface="Cambria Math" panose="02040503050406030204" pitchFamily="18" charset="0"/>
                                </a:rPr>
                                <m:t>1</m:t>
                              </m:r>
                            </m:sub>
                          </m:sSub>
                        </m:e>
                        <m:e>
                          <m:sSub>
                            <m:sSubPr>
                              <m:ctrlPr>
                                <a:rPr lang="id-ID" sz="2500" i="1">
                                  <a:latin typeface="Cambria Math" panose="02040503050406030204" pitchFamily="18" charset="0"/>
                                </a:rPr>
                              </m:ctrlPr>
                            </m:sSubPr>
                            <m:e>
                              <m:r>
                                <a:rPr lang="id-ID" sz="2500" i="1">
                                  <a:latin typeface="Cambria Math" panose="02040503050406030204" pitchFamily="18" charset="0"/>
                                </a:rPr>
                                <m:t>𝐷𝑢𝑚𝑚𝑦</m:t>
                              </m:r>
                              <m:r>
                                <a:rPr lang="id-ID" sz="2500" i="0">
                                  <a:latin typeface="Cambria Math" panose="02040503050406030204" pitchFamily="18" charset="0"/>
                                </a:rPr>
                                <m:t> </m:t>
                              </m:r>
                              <m:r>
                                <a:rPr lang="id-ID" sz="2500" i="1">
                                  <a:latin typeface="Cambria Math" panose="02040503050406030204" pitchFamily="18" charset="0"/>
                                </a:rPr>
                                <m:t>𝑃𝑎𝑟𝑡𝑛𝑒𝑟𝑠h𝑖𝑝</m:t>
                              </m:r>
                            </m:e>
                            <m:sub>
                              <m:r>
                                <a:rPr lang="id-ID" sz="2500" i="1">
                                  <a:latin typeface="Cambria Math" panose="02040503050406030204" pitchFamily="18" charset="0"/>
                                </a:rPr>
                                <m:t>𝑖</m:t>
                              </m:r>
                            </m:sub>
                          </m:sSub>
                          <m:r>
                            <a:rPr lang="id-ID" sz="2500" i="0">
                              <a:latin typeface="Cambria Math" panose="02040503050406030204" pitchFamily="18" charset="0"/>
                            </a:rPr>
                            <m:t>=1</m:t>
                          </m:r>
                        </m:e>
                      </m:d>
                      <m:r>
                        <a:rPr lang="id-ID" sz="2500" i="0">
                          <a:latin typeface="Cambria Math" panose="02040503050406030204" pitchFamily="18" charset="0"/>
                        </a:rPr>
                        <m:t>−</m:t>
                      </m:r>
                      <m:r>
                        <a:rPr lang="id-ID" sz="2500" i="1">
                          <a:latin typeface="Cambria Math" panose="02040503050406030204" pitchFamily="18" charset="0"/>
                        </a:rPr>
                        <m:t>𝐸</m:t>
                      </m:r>
                      <m:d>
                        <m:dPr>
                          <m:ctrlPr>
                            <a:rPr lang="id-ID" sz="2500" i="1">
                              <a:latin typeface="Cambria Math" panose="02040503050406030204" pitchFamily="18" charset="0"/>
                            </a:rPr>
                          </m:ctrlPr>
                        </m:dPr>
                        <m:e>
                          <m:sSub>
                            <m:sSubPr>
                              <m:ctrlPr>
                                <a:rPr lang="id-ID" sz="2500" i="1">
                                  <a:latin typeface="Cambria Math" panose="02040503050406030204" pitchFamily="18" charset="0"/>
                                </a:rPr>
                              </m:ctrlPr>
                            </m:sSubPr>
                            <m:e>
                              <m:r>
                                <a:rPr lang="id-ID" sz="2500" i="1">
                                  <a:latin typeface="Cambria Math" panose="02040503050406030204" pitchFamily="18" charset="0"/>
                                </a:rPr>
                                <m:t>𝑌</m:t>
                              </m:r>
                            </m:e>
                            <m:sub>
                              <m:r>
                                <a:rPr lang="id-ID" sz="2500" i="0">
                                  <a:latin typeface="Cambria Math" panose="02040503050406030204" pitchFamily="18" charset="0"/>
                                </a:rPr>
                                <m:t>0</m:t>
                              </m:r>
                            </m:sub>
                          </m:sSub>
                        </m:e>
                        <m:e>
                          <m:sSub>
                            <m:sSubPr>
                              <m:ctrlPr>
                                <a:rPr lang="id-ID" sz="2500" i="1">
                                  <a:latin typeface="Cambria Math" panose="02040503050406030204" pitchFamily="18" charset="0"/>
                                </a:rPr>
                              </m:ctrlPr>
                            </m:sSubPr>
                            <m:e>
                              <m:r>
                                <a:rPr lang="id-ID" sz="2500" i="1">
                                  <a:latin typeface="Cambria Math" panose="02040503050406030204" pitchFamily="18" charset="0"/>
                                </a:rPr>
                                <m:t>𝐷𝑢𝑚𝑚𝑦</m:t>
                              </m:r>
                              <m:r>
                                <a:rPr lang="id-ID" sz="2500" i="0">
                                  <a:latin typeface="Cambria Math" panose="02040503050406030204" pitchFamily="18" charset="0"/>
                                </a:rPr>
                                <m:t> </m:t>
                              </m:r>
                              <m:r>
                                <a:rPr lang="id-ID" sz="2500" i="1">
                                  <a:latin typeface="Cambria Math" panose="02040503050406030204" pitchFamily="18" charset="0"/>
                                </a:rPr>
                                <m:t>𝑃𝑎𝑟𝑡𝑛𝑒𝑟𝑠h𝑖𝑝</m:t>
                              </m:r>
                            </m:e>
                            <m:sub>
                              <m:r>
                                <a:rPr lang="id-ID" sz="2500" i="1">
                                  <a:latin typeface="Cambria Math" panose="02040503050406030204" pitchFamily="18" charset="0"/>
                                </a:rPr>
                                <m:t>𝑖</m:t>
                              </m:r>
                            </m:sub>
                          </m:sSub>
                          <m:r>
                            <a:rPr lang="id-ID" sz="2500" i="0">
                              <a:latin typeface="Cambria Math" panose="02040503050406030204" pitchFamily="18" charset="0"/>
                            </a:rPr>
                            <m:t>=1</m:t>
                          </m:r>
                        </m:e>
                      </m:d>
                    </m:oMath>
                  </m:oMathPara>
                </a14:m>
                <a:endParaRPr lang="id-ID" sz="2500" dirty="0"/>
              </a:p>
            </p:txBody>
          </p:sp>
        </mc:Choice>
        <mc:Fallback xmlns="">
          <p:sp>
            <p:nvSpPr>
              <p:cNvPr id="5" name="Rectangle 4">
                <a:extLst>
                  <a:ext uri="{FF2B5EF4-FFF2-40B4-BE49-F238E27FC236}">
                    <a16:creationId xmlns:a16="http://schemas.microsoft.com/office/drawing/2014/main" id="{51067148-C586-4D53-B32E-CA252BE2A2C5}"/>
                  </a:ext>
                </a:extLst>
              </p:cNvPr>
              <p:cNvSpPr>
                <a:spLocks noRot="1" noChangeAspect="1" noMove="1" noResize="1" noEditPoints="1" noAdjustHandles="1" noChangeArrowheads="1" noChangeShapeType="1" noTextEdit="1"/>
              </p:cNvSpPr>
              <p:nvPr/>
            </p:nvSpPr>
            <p:spPr>
              <a:xfrm>
                <a:off x="876300" y="3112352"/>
                <a:ext cx="9855200" cy="852926"/>
              </a:xfrm>
              <a:prstGeom prst="rect">
                <a:avLst/>
              </a:prstGeom>
              <a:blipFill>
                <a:blip r:embed="rId2"/>
                <a:stretch>
                  <a:fillRect/>
                </a:stretch>
              </a:blipFill>
            </p:spPr>
            <p:txBody>
              <a:bodyPr/>
              <a:lstStyle/>
              <a:p>
                <a:r>
                  <a:rPr lang="id-ID">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030F026C-66E7-4D22-BC0A-D1E3F5C74BDF}"/>
                  </a:ext>
                </a:extLst>
              </p:cNvPr>
              <p:cNvSpPr/>
              <p:nvPr/>
            </p:nvSpPr>
            <p:spPr>
              <a:xfrm>
                <a:off x="990600" y="4254321"/>
                <a:ext cx="10346757" cy="923330"/>
              </a:xfrm>
              <a:prstGeom prst="rect">
                <a:avLst/>
              </a:prstGeom>
            </p:spPr>
            <p:txBody>
              <a:bodyPr wrap="square">
                <a:spAutoFit/>
              </a:bodyPr>
              <a:lstStyle/>
              <a:p>
                <a:r>
                  <a:rPr lang="en-US" dirty="0">
                    <a:latin typeface="+mj-lt"/>
                    <a:ea typeface="Times New Roman" panose="02020603050405020304" pitchFamily="18" charset="0"/>
                  </a:rPr>
                  <a:t>where</a:t>
                </a:r>
                <a:r>
                  <a:rPr lang="en-US" dirty="0">
                    <a:latin typeface="Times" panose="02020603050405020304" pitchFamily="18" charset="0"/>
                    <a:ea typeface="Times New Roman" panose="02020603050405020304" pitchFamily="18" charset="0"/>
                  </a:rPr>
                  <a:t> </a:t>
                </a: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𝐸</m:t>
                    </m:r>
                    <m:d>
                      <m:dPr>
                        <m:ctrlPr>
                          <a:rPr lang="id-ID" i="1">
                            <a:effectLst/>
                            <a:latin typeface="Cambria Math" panose="02040503050406030204" pitchFamily="18" charset="0"/>
                          </a:rPr>
                        </m:ctrlPr>
                      </m:dPr>
                      <m:e>
                        <m:sSub>
                          <m:sSubPr>
                            <m:ctrlPr>
                              <a:rPr lang="id-ID" sz="2400" i="1">
                                <a:effectLst/>
                                <a:latin typeface="Cambria Math" panose="02040503050406030204" pitchFamily="18" charset="0"/>
                                <a:ea typeface="Yu Mincho" panose="02020400000000000000" pitchFamily="18" charset="-128"/>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𝑌</m:t>
                            </m:r>
                          </m:e>
                          <m:sub>
                            <m:r>
                              <a:rPr lang="en-US" i="1">
                                <a:latin typeface="Cambria Math" panose="02040503050406030204" pitchFamily="18" charset="0"/>
                                <a:ea typeface="Times New Roman" panose="02020603050405020304" pitchFamily="18" charset="0"/>
                                <a:cs typeface="Times New Roman" panose="02020603050405020304" pitchFamily="18" charset="0"/>
                              </a:rPr>
                              <m:t>1</m:t>
                            </m:r>
                          </m:sub>
                        </m:sSub>
                        <m:r>
                          <a:rPr lang="en-US"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id-ID" sz="2400" i="1">
                                <a:effectLst/>
                                <a:latin typeface="Cambria Math" panose="02040503050406030204" pitchFamily="18" charset="0"/>
                                <a:ea typeface="Yu Mincho" panose="02020400000000000000" pitchFamily="18" charset="-128"/>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𝑌</m:t>
                            </m:r>
                          </m:e>
                          <m:sub>
                            <m:r>
                              <a:rPr lang="en-US" i="1">
                                <a:latin typeface="Cambria Math" panose="02040503050406030204" pitchFamily="18" charset="0"/>
                                <a:ea typeface="Times New Roman" panose="02020603050405020304" pitchFamily="18" charset="0"/>
                                <a:cs typeface="Times New Roman" panose="02020603050405020304" pitchFamily="18" charset="0"/>
                              </a:rPr>
                              <m:t>0</m:t>
                            </m:r>
                          </m:sub>
                        </m:sSub>
                      </m:e>
                      <m:e>
                        <m:sSub>
                          <m:sSubPr>
                            <m:ctrlPr>
                              <a:rPr lang="id-ID" i="1">
                                <a:effectLst/>
                                <a:latin typeface="Cambria Math" panose="02040503050406030204" pitchFamily="18" charset="0"/>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𝐷𝑢𝑚𝑚𝑦</m:t>
                            </m:r>
                            <m:r>
                              <a:rPr lang="en-US" i="1">
                                <a:latin typeface="Cambria Math" panose="02040503050406030204" pitchFamily="18" charset="0"/>
                                <a:ea typeface="Times New Roman" panose="02020603050405020304" pitchFamily="18" charset="0"/>
                                <a:cs typeface="Times New Roman" panose="02020603050405020304" pitchFamily="18" charset="0"/>
                              </a:rPr>
                              <m:t> </m:t>
                            </m:r>
                            <m:r>
                              <a:rPr lang="en-US" i="1">
                                <a:latin typeface="Cambria Math" panose="02040503050406030204" pitchFamily="18" charset="0"/>
                                <a:ea typeface="Times New Roman" panose="02020603050405020304" pitchFamily="18" charset="0"/>
                                <a:cs typeface="Times New Roman" panose="02020603050405020304" pitchFamily="18" charset="0"/>
                              </a:rPr>
                              <m:t>𝑃𝑎𝑟𝑡𝑛𝑒𝑟𝑠h𝑖𝑝</m:t>
                            </m:r>
                          </m:e>
                          <m:sub>
                            <m:r>
                              <a:rPr lang="en-US" i="1">
                                <a:latin typeface="Cambria Math" panose="02040503050406030204" pitchFamily="18" charset="0"/>
                                <a:ea typeface="Times New Roman" panose="02020603050405020304" pitchFamily="18" charset="0"/>
                                <a:cs typeface="Times New Roman" panose="02020603050405020304" pitchFamily="18" charset="0"/>
                              </a:rPr>
                              <m:t>𝑖</m:t>
                            </m:r>
                          </m:sub>
                        </m:sSub>
                        <m:r>
                          <a:rPr lang="en-US">
                            <a:latin typeface="Cambria Math" panose="02040503050406030204" pitchFamily="18" charset="0"/>
                            <a:ea typeface="Times New Roman" panose="02020603050405020304" pitchFamily="18" charset="0"/>
                            <a:cs typeface="Times New Roman" panose="02020603050405020304" pitchFamily="18" charset="0"/>
                          </a:rPr>
                          <m:t>=1</m:t>
                        </m:r>
                      </m:e>
                    </m:d>
                  </m:oMath>
                </a14:m>
                <a:r>
                  <a:rPr lang="en-US" dirty="0">
                    <a:latin typeface="Times" panose="02020603050405020304" pitchFamily="18" charset="0"/>
                    <a:ea typeface="Times New Roman" panose="02020603050405020304" pitchFamily="18" charset="0"/>
                  </a:rPr>
                  <a:t> </a:t>
                </a:r>
                <a:r>
                  <a:rPr lang="en-US" dirty="0">
                    <a:latin typeface="+mj-lt"/>
                    <a:ea typeface="Times New Roman" panose="02020603050405020304" pitchFamily="18" charset="0"/>
                  </a:rPr>
                  <a:t>is </a:t>
                </a:r>
                <a:r>
                  <a:rPr lang="en-US" dirty="0">
                    <a:solidFill>
                      <a:srgbClr val="000000"/>
                    </a:solidFill>
                    <a:latin typeface="+mj-lt"/>
                    <a:ea typeface="Times New Roman" panose="02020603050405020304" pitchFamily="18" charset="0"/>
                  </a:rPr>
                  <a:t>the expected causal effect of the partnership for farmers joining the partnership</a:t>
                </a:r>
                <a:r>
                  <a:rPr lang="en-US" dirty="0">
                    <a:solidFill>
                      <a:srgbClr val="000000"/>
                    </a:solidFill>
                    <a:latin typeface="Times" panose="02020603050405020304" pitchFamily="18" charset="0"/>
                    <a:ea typeface="Times New Roman" panose="02020603050405020304" pitchFamily="18" charset="0"/>
                  </a:rPr>
                  <a:t>. </a:t>
                </a: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𝐸</m:t>
                    </m:r>
                    <m:d>
                      <m:dPr>
                        <m:ctrlPr>
                          <a:rPr lang="id-ID" i="1">
                            <a:effectLst/>
                            <a:latin typeface="Cambria Math" panose="02040503050406030204" pitchFamily="18" charset="0"/>
                          </a:rPr>
                        </m:ctrlPr>
                      </m:dPr>
                      <m:e>
                        <m:sSub>
                          <m:sSubPr>
                            <m:ctrlPr>
                              <a:rPr lang="id-ID" sz="2400" i="1">
                                <a:effectLst/>
                                <a:latin typeface="Cambria Math" panose="02040503050406030204" pitchFamily="18" charset="0"/>
                                <a:ea typeface="Yu Mincho" panose="02020400000000000000" pitchFamily="18" charset="-128"/>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𝑌</m:t>
                            </m:r>
                          </m:e>
                          <m:sub>
                            <m:r>
                              <a:rPr lang="en-US" i="1">
                                <a:latin typeface="Cambria Math" panose="02040503050406030204" pitchFamily="18" charset="0"/>
                                <a:ea typeface="Times New Roman" panose="02020603050405020304" pitchFamily="18" charset="0"/>
                                <a:cs typeface="Times New Roman" panose="02020603050405020304" pitchFamily="18" charset="0"/>
                              </a:rPr>
                              <m:t>1</m:t>
                            </m:r>
                          </m:sub>
                        </m:sSub>
                      </m:e>
                      <m:e>
                        <m:sSub>
                          <m:sSubPr>
                            <m:ctrlPr>
                              <a:rPr lang="id-ID" i="1">
                                <a:effectLst/>
                                <a:latin typeface="Cambria Math" panose="02040503050406030204" pitchFamily="18" charset="0"/>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𝐷𝑢𝑚𝑚𝑦</m:t>
                            </m:r>
                            <m:r>
                              <a:rPr lang="en-US" i="1">
                                <a:latin typeface="Cambria Math" panose="02040503050406030204" pitchFamily="18" charset="0"/>
                                <a:ea typeface="Times New Roman" panose="02020603050405020304" pitchFamily="18" charset="0"/>
                                <a:cs typeface="Times New Roman" panose="02020603050405020304" pitchFamily="18" charset="0"/>
                              </a:rPr>
                              <m:t> </m:t>
                            </m:r>
                            <m:r>
                              <a:rPr lang="en-US" i="1">
                                <a:latin typeface="Cambria Math" panose="02040503050406030204" pitchFamily="18" charset="0"/>
                                <a:ea typeface="Times New Roman" panose="02020603050405020304" pitchFamily="18" charset="0"/>
                                <a:cs typeface="Times New Roman" panose="02020603050405020304" pitchFamily="18" charset="0"/>
                              </a:rPr>
                              <m:t>𝑃𝑎𝑟𝑡𝑛𝑒𝑟𝑠h𝑖𝑝</m:t>
                            </m:r>
                          </m:e>
                          <m:sub>
                            <m:r>
                              <a:rPr lang="en-US" i="1">
                                <a:latin typeface="Cambria Math" panose="02040503050406030204" pitchFamily="18" charset="0"/>
                                <a:ea typeface="Times New Roman" panose="02020603050405020304" pitchFamily="18" charset="0"/>
                                <a:cs typeface="Times New Roman" panose="02020603050405020304" pitchFamily="18" charset="0"/>
                              </a:rPr>
                              <m:t>𝑖</m:t>
                            </m:r>
                          </m:sub>
                        </m:sSub>
                        <m:r>
                          <a:rPr lang="en-US">
                            <a:latin typeface="Cambria Math" panose="02040503050406030204" pitchFamily="18" charset="0"/>
                            <a:ea typeface="Times New Roman" panose="02020603050405020304" pitchFamily="18" charset="0"/>
                            <a:cs typeface="Times New Roman" panose="02020603050405020304" pitchFamily="18" charset="0"/>
                          </a:rPr>
                          <m:t>=1</m:t>
                        </m:r>
                      </m:e>
                    </m:d>
                  </m:oMath>
                </a14:m>
                <a:r>
                  <a:rPr lang="en-US" dirty="0">
                    <a:latin typeface="Times" panose="02020603050405020304" pitchFamily="18" charset="0"/>
                    <a:ea typeface="Times New Roman" panose="02020603050405020304" pitchFamily="18" charset="0"/>
                  </a:rPr>
                  <a:t> </a:t>
                </a:r>
                <a:r>
                  <a:rPr lang="en-US" dirty="0">
                    <a:latin typeface="+mj-lt"/>
                    <a:ea typeface="Times New Roman" panose="02020603050405020304" pitchFamily="18" charset="0"/>
                  </a:rPr>
                  <a:t>is the observed outcome while</a:t>
                </a:r>
                <a:r>
                  <a:rPr lang="en-US" dirty="0">
                    <a:latin typeface="Times" panose="02020603050405020304" pitchFamily="18" charset="0"/>
                    <a:ea typeface="Times New Roman" panose="02020603050405020304" pitchFamily="18" charset="0"/>
                  </a:rPr>
                  <a:t> </a:t>
                </a: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𝐸</m:t>
                    </m:r>
                    <m:d>
                      <m:dPr>
                        <m:ctrlPr>
                          <a:rPr lang="id-ID" i="1">
                            <a:effectLst/>
                            <a:latin typeface="Cambria Math" panose="02040503050406030204" pitchFamily="18" charset="0"/>
                          </a:rPr>
                        </m:ctrlPr>
                      </m:dPr>
                      <m:e>
                        <m:sSub>
                          <m:sSubPr>
                            <m:ctrlPr>
                              <a:rPr lang="id-ID" sz="2400" i="1">
                                <a:effectLst/>
                                <a:latin typeface="Cambria Math" panose="02040503050406030204" pitchFamily="18" charset="0"/>
                                <a:ea typeface="Yu Mincho" panose="02020400000000000000" pitchFamily="18" charset="-128"/>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𝑌</m:t>
                            </m:r>
                          </m:e>
                          <m:sub>
                            <m:r>
                              <a:rPr lang="en-US" i="1">
                                <a:latin typeface="Cambria Math" panose="02040503050406030204" pitchFamily="18" charset="0"/>
                                <a:ea typeface="Times New Roman" panose="02020603050405020304" pitchFamily="18" charset="0"/>
                                <a:cs typeface="Times New Roman" panose="02020603050405020304" pitchFamily="18" charset="0"/>
                              </a:rPr>
                              <m:t>0</m:t>
                            </m:r>
                          </m:sub>
                        </m:sSub>
                      </m:e>
                      <m:e>
                        <m:sSub>
                          <m:sSubPr>
                            <m:ctrlPr>
                              <a:rPr lang="id-ID" i="1">
                                <a:effectLst/>
                                <a:latin typeface="Cambria Math" panose="02040503050406030204" pitchFamily="18" charset="0"/>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𝐷𝑢𝑚𝑚𝑦</m:t>
                            </m:r>
                            <m:r>
                              <a:rPr lang="en-US" i="1">
                                <a:latin typeface="Cambria Math" panose="02040503050406030204" pitchFamily="18" charset="0"/>
                                <a:ea typeface="Times New Roman" panose="02020603050405020304" pitchFamily="18" charset="0"/>
                                <a:cs typeface="Times New Roman" panose="02020603050405020304" pitchFamily="18" charset="0"/>
                              </a:rPr>
                              <m:t> </m:t>
                            </m:r>
                            <m:r>
                              <a:rPr lang="en-US" i="1">
                                <a:latin typeface="Cambria Math" panose="02040503050406030204" pitchFamily="18" charset="0"/>
                                <a:ea typeface="Times New Roman" panose="02020603050405020304" pitchFamily="18" charset="0"/>
                                <a:cs typeface="Times New Roman" panose="02020603050405020304" pitchFamily="18" charset="0"/>
                              </a:rPr>
                              <m:t>𝑃𝑎𝑟𝑡𝑛𝑒𝑟𝑠h𝑖𝑝</m:t>
                            </m:r>
                          </m:e>
                          <m:sub>
                            <m:r>
                              <a:rPr lang="en-US" i="1">
                                <a:latin typeface="Cambria Math" panose="02040503050406030204" pitchFamily="18" charset="0"/>
                                <a:ea typeface="Times New Roman" panose="02020603050405020304" pitchFamily="18" charset="0"/>
                                <a:cs typeface="Times New Roman" panose="02020603050405020304" pitchFamily="18" charset="0"/>
                              </a:rPr>
                              <m:t>𝑖</m:t>
                            </m:r>
                          </m:sub>
                        </m:sSub>
                        <m:r>
                          <a:rPr lang="en-US">
                            <a:latin typeface="Cambria Math" panose="02040503050406030204" pitchFamily="18" charset="0"/>
                            <a:ea typeface="Times New Roman" panose="02020603050405020304" pitchFamily="18" charset="0"/>
                            <a:cs typeface="Times New Roman" panose="02020603050405020304" pitchFamily="18" charset="0"/>
                          </a:rPr>
                          <m:t>=1</m:t>
                        </m:r>
                      </m:e>
                    </m:d>
                    <m:r>
                      <a:rPr lang="en-US" i="1">
                        <a:latin typeface="Cambria Math" panose="02040503050406030204" pitchFamily="18" charset="0"/>
                        <a:ea typeface="Times New Roman" panose="02020603050405020304" pitchFamily="18" charset="0"/>
                        <a:cs typeface="Times New Roman" panose="02020603050405020304" pitchFamily="18" charset="0"/>
                      </a:rPr>
                      <m:t> </m:t>
                    </m:r>
                  </m:oMath>
                </a14:m>
                <a:r>
                  <a:rPr lang="en-US" dirty="0">
                    <a:latin typeface="+mj-lt"/>
                    <a:ea typeface="Times New Roman" panose="02020603050405020304" pitchFamily="18" charset="0"/>
                  </a:rPr>
                  <a:t>represents the counterfactual outcome.</a:t>
                </a:r>
                <a:endParaRPr lang="id-ID" dirty="0">
                  <a:latin typeface="+mj-lt"/>
                </a:endParaRPr>
              </a:p>
            </p:txBody>
          </p:sp>
        </mc:Choice>
        <mc:Fallback xmlns="">
          <p:sp>
            <p:nvSpPr>
              <p:cNvPr id="8" name="Rectangle 7">
                <a:extLst>
                  <a:ext uri="{FF2B5EF4-FFF2-40B4-BE49-F238E27FC236}">
                    <a16:creationId xmlns:a16="http://schemas.microsoft.com/office/drawing/2014/main" id="{030F026C-66E7-4D22-BC0A-D1E3F5C74BDF}"/>
                  </a:ext>
                </a:extLst>
              </p:cNvPr>
              <p:cNvSpPr>
                <a:spLocks noRot="1" noChangeAspect="1" noMove="1" noResize="1" noEditPoints="1" noAdjustHandles="1" noChangeArrowheads="1" noChangeShapeType="1" noTextEdit="1"/>
              </p:cNvSpPr>
              <p:nvPr/>
            </p:nvSpPr>
            <p:spPr>
              <a:xfrm>
                <a:off x="990600" y="4254321"/>
                <a:ext cx="10346757" cy="923330"/>
              </a:xfrm>
              <a:prstGeom prst="rect">
                <a:avLst/>
              </a:prstGeom>
              <a:blipFill>
                <a:blip r:embed="rId3"/>
                <a:stretch>
                  <a:fillRect l="-530" t="-3974" b="-9934"/>
                </a:stretch>
              </a:blipFill>
            </p:spPr>
            <p:txBody>
              <a:bodyPr/>
              <a:lstStyle/>
              <a:p>
                <a:r>
                  <a:rPr lang="id-ID">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5D87CCE5-CE55-4C1E-AD3E-5F43AB3525C6}"/>
                  </a:ext>
                </a:extLst>
              </p:cNvPr>
              <p:cNvSpPr/>
              <p:nvPr/>
            </p:nvSpPr>
            <p:spPr>
              <a:xfrm>
                <a:off x="952499" y="5262425"/>
                <a:ext cx="10270557" cy="646331"/>
              </a:xfrm>
              <a:prstGeom prst="rect">
                <a:avLst/>
              </a:prstGeom>
            </p:spPr>
            <p:txBody>
              <a:bodyPr wrap="square">
                <a:spAutoFit/>
              </a:bodyPr>
              <a:lstStyle/>
              <a:p>
                <a:r>
                  <a:rPr lang="en-US" dirty="0">
                    <a:latin typeface="+mj-lt"/>
                    <a:ea typeface="Times New Roman" panose="02020603050405020304" pitchFamily="18" charset="0"/>
                  </a:rPr>
                  <a:t>For IPWR, the weight is equal to one for observations that are in the partnership, and </a:t>
                </a: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𝑝𝑥</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𝑥</m:t>
                    </m:r>
                    <m:r>
                      <a:rPr lang="en-US" i="1">
                        <a:latin typeface="Cambria Math" panose="02040503050406030204" pitchFamily="18" charset="0"/>
                        <a:ea typeface="Times New Roman" panose="02020603050405020304" pitchFamily="18" charset="0"/>
                        <a:cs typeface="Times New Roman" panose="02020603050405020304" pitchFamily="18" charset="0"/>
                      </a:rPr>
                      <m:t>)/(1−</m:t>
                    </m:r>
                    <m:r>
                      <a:rPr lang="en-US" i="1">
                        <a:latin typeface="Cambria Math" panose="02040503050406030204" pitchFamily="18" charset="0"/>
                        <a:ea typeface="Times New Roman" panose="02020603050405020304" pitchFamily="18" charset="0"/>
                        <a:cs typeface="Times New Roman" panose="02020603050405020304" pitchFamily="18" charset="0"/>
                      </a:rPr>
                      <m:t>𝑝𝑠</m:t>
                    </m:r>
                    <m:d>
                      <m:dPr>
                        <m:ctrlPr>
                          <a:rPr lang="id-ID" i="1">
                            <a:effectLst/>
                            <a:latin typeface="Cambria Math" panose="020405030504060302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𝑥</m:t>
                        </m:r>
                      </m:e>
                    </m:d>
                    <m:r>
                      <a:rPr lang="en-US" i="1">
                        <a:latin typeface="Cambria Math" panose="02040503050406030204" pitchFamily="18" charset="0"/>
                        <a:ea typeface="Times New Roman" panose="02020603050405020304" pitchFamily="18" charset="0"/>
                        <a:cs typeface="Times New Roman" panose="02020603050405020304" pitchFamily="18" charset="0"/>
                      </a:rPr>
                      <m:t>)</m:t>
                    </m:r>
                  </m:oMath>
                </a14:m>
                <a:r>
                  <a:rPr lang="en-US" dirty="0">
                    <a:latin typeface="Times New Roman" panose="02020603050405020304" pitchFamily="18" charset="0"/>
                    <a:ea typeface="Times New Roman" panose="02020603050405020304" pitchFamily="18" charset="0"/>
                  </a:rPr>
                  <a:t> </a:t>
                </a:r>
                <a:r>
                  <a:rPr lang="en-US" dirty="0">
                    <a:latin typeface="+mj-lt"/>
                    <a:ea typeface="Times New Roman" panose="02020603050405020304" pitchFamily="18" charset="0"/>
                  </a:rPr>
                  <a:t>where</a:t>
                </a:r>
                <a:r>
                  <a:rPr lang="en-US" dirty="0">
                    <a:latin typeface="Times New Roman" panose="02020603050405020304" pitchFamily="18" charset="0"/>
                    <a:ea typeface="Times New Roman" panose="02020603050405020304" pitchFamily="18" charset="0"/>
                  </a:rPr>
                  <a:t> </a:t>
                </a: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𝑝𝑥</m:t>
                    </m:r>
                  </m:oMath>
                </a14:m>
                <a:r>
                  <a:rPr lang="en-US" dirty="0">
                    <a:latin typeface="Times New Roman" panose="02020603050405020304" pitchFamily="18" charset="0"/>
                    <a:ea typeface="Times New Roman" panose="02020603050405020304" pitchFamily="18" charset="0"/>
                  </a:rPr>
                  <a:t> </a:t>
                </a:r>
                <a:r>
                  <a:rPr lang="en-US" dirty="0">
                    <a:latin typeface="+mj-lt"/>
                    <a:ea typeface="Times New Roman" panose="02020603050405020304" pitchFamily="18" charset="0"/>
                  </a:rPr>
                  <a:t>is the propensity score for non-partnership observations</a:t>
                </a:r>
                <a:endParaRPr lang="id-ID" dirty="0">
                  <a:latin typeface="+mj-lt"/>
                </a:endParaRPr>
              </a:p>
            </p:txBody>
          </p:sp>
        </mc:Choice>
        <mc:Fallback xmlns="">
          <p:sp>
            <p:nvSpPr>
              <p:cNvPr id="9" name="Rectangle 8">
                <a:extLst>
                  <a:ext uri="{FF2B5EF4-FFF2-40B4-BE49-F238E27FC236}">
                    <a16:creationId xmlns:a16="http://schemas.microsoft.com/office/drawing/2014/main" id="{5D87CCE5-CE55-4C1E-AD3E-5F43AB3525C6}"/>
                  </a:ext>
                </a:extLst>
              </p:cNvPr>
              <p:cNvSpPr>
                <a:spLocks noRot="1" noChangeAspect="1" noMove="1" noResize="1" noEditPoints="1" noAdjustHandles="1" noChangeArrowheads="1" noChangeShapeType="1" noTextEdit="1"/>
              </p:cNvSpPr>
              <p:nvPr/>
            </p:nvSpPr>
            <p:spPr>
              <a:xfrm>
                <a:off x="952499" y="5262425"/>
                <a:ext cx="10270557" cy="646331"/>
              </a:xfrm>
              <a:prstGeom prst="rect">
                <a:avLst/>
              </a:prstGeom>
              <a:blipFill>
                <a:blip r:embed="rId4"/>
                <a:stretch>
                  <a:fillRect l="-475" t="-4717" b="-14151"/>
                </a:stretch>
              </a:blipFill>
            </p:spPr>
            <p:txBody>
              <a:bodyPr/>
              <a:lstStyle/>
              <a:p>
                <a:r>
                  <a:rPr lang="id-ID">
                    <a:noFill/>
                  </a:rPr>
                  <a:t> </a:t>
                </a:r>
              </a:p>
            </p:txBody>
          </p:sp>
        </mc:Fallback>
      </mc:AlternateContent>
    </p:spTree>
    <p:extLst>
      <p:ext uri="{BB962C8B-B14F-4D97-AF65-F5344CB8AC3E}">
        <p14:creationId xmlns:p14="http://schemas.microsoft.com/office/powerpoint/2010/main" val="1294036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4EA4F-1A8E-4DC5-B8A6-DAA4DBA47735}"/>
              </a:ext>
            </a:extLst>
          </p:cNvPr>
          <p:cNvSpPr>
            <a:spLocks noGrp="1"/>
          </p:cNvSpPr>
          <p:nvPr>
            <p:ph type="title"/>
          </p:nvPr>
        </p:nvSpPr>
        <p:spPr/>
        <p:txBody>
          <a:bodyPr/>
          <a:lstStyle/>
          <a:p>
            <a:r>
              <a:rPr lang="en-US" dirty="0"/>
              <a:t>Determinants of CCP</a:t>
            </a:r>
            <a:endParaRPr lang="id-ID" dirty="0"/>
          </a:p>
        </p:txBody>
      </p:sp>
      <p:graphicFrame>
        <p:nvGraphicFramePr>
          <p:cNvPr id="5" name="Table 4">
            <a:extLst>
              <a:ext uri="{FF2B5EF4-FFF2-40B4-BE49-F238E27FC236}">
                <a16:creationId xmlns:a16="http://schemas.microsoft.com/office/drawing/2014/main" id="{C32E8738-84EE-4069-927A-8C54729340B3}"/>
              </a:ext>
            </a:extLst>
          </p:cNvPr>
          <p:cNvGraphicFramePr>
            <a:graphicFrameLocks noGrp="1"/>
          </p:cNvGraphicFramePr>
          <p:nvPr>
            <p:extLst>
              <p:ext uri="{D42A27DB-BD31-4B8C-83A1-F6EECF244321}">
                <p14:modId xmlns:p14="http://schemas.microsoft.com/office/powerpoint/2010/main" val="3631598357"/>
              </p:ext>
            </p:extLst>
          </p:nvPr>
        </p:nvGraphicFramePr>
        <p:xfrm>
          <a:off x="956243" y="1617498"/>
          <a:ext cx="9804399" cy="4745202"/>
        </p:xfrm>
        <a:graphic>
          <a:graphicData uri="http://schemas.openxmlformats.org/drawingml/2006/table">
            <a:tbl>
              <a:tblPr firstRow="1" firstCol="1" bandRow="1" bandCol="1">
                <a:tableStyleId>{2D5ABB26-0587-4C30-8999-92F81FD0307C}</a:tableStyleId>
              </a:tblPr>
              <a:tblGrid>
                <a:gridCol w="5867399">
                  <a:extLst>
                    <a:ext uri="{9D8B030D-6E8A-4147-A177-3AD203B41FA5}">
                      <a16:colId xmlns:a16="http://schemas.microsoft.com/office/drawing/2014/main" val="4021556056"/>
                    </a:ext>
                  </a:extLst>
                </a:gridCol>
                <a:gridCol w="2032000">
                  <a:extLst>
                    <a:ext uri="{9D8B030D-6E8A-4147-A177-3AD203B41FA5}">
                      <a16:colId xmlns:a16="http://schemas.microsoft.com/office/drawing/2014/main" val="3346417665"/>
                    </a:ext>
                  </a:extLst>
                </a:gridCol>
                <a:gridCol w="1905000">
                  <a:extLst>
                    <a:ext uri="{9D8B030D-6E8A-4147-A177-3AD203B41FA5}">
                      <a16:colId xmlns:a16="http://schemas.microsoft.com/office/drawing/2014/main" val="4044681950"/>
                    </a:ext>
                  </a:extLst>
                </a:gridCol>
              </a:tblGrid>
              <a:tr h="238366">
                <a:tc>
                  <a:txBody>
                    <a:bodyPr/>
                    <a:lstStyle/>
                    <a:p>
                      <a:pPr indent="151130" algn="just" hangingPunct="0">
                        <a:lnSpc>
                          <a:spcPct val="100000"/>
                        </a:lnSpc>
                        <a:spcAft>
                          <a:spcPts val="0"/>
                        </a:spcAft>
                      </a:pPr>
                      <a:r>
                        <a:rPr lang="en-US" sz="1800">
                          <a:effectLst/>
                        </a:rPr>
                        <a:t> </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indent="151130" algn="ctr" hangingPunct="0">
                        <a:lnSpc>
                          <a:spcPct val="100000"/>
                        </a:lnSpc>
                        <a:spcAft>
                          <a:spcPts val="0"/>
                        </a:spcAft>
                      </a:pPr>
                      <a:r>
                        <a:rPr lang="en-US" sz="1800" dirty="0">
                          <a:effectLst/>
                        </a:rPr>
                        <a:t>(1)</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indent="151130" algn="ctr" hangingPunct="0">
                        <a:lnSpc>
                          <a:spcPct val="100000"/>
                        </a:lnSpc>
                        <a:spcAft>
                          <a:spcPts val="0"/>
                        </a:spcAft>
                      </a:pPr>
                      <a:r>
                        <a:rPr lang="en-US" sz="1800">
                          <a:effectLst/>
                        </a:rPr>
                        <a:t>(2)</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098270695"/>
                  </a:ext>
                </a:extLst>
              </a:tr>
              <a:tr h="548111">
                <a:tc>
                  <a:txBody>
                    <a:bodyPr/>
                    <a:lstStyle/>
                    <a:p>
                      <a:pPr indent="151130" algn="just" hangingPunct="0">
                        <a:lnSpc>
                          <a:spcPct val="100000"/>
                        </a:lnSpc>
                        <a:spcAft>
                          <a:spcPts val="0"/>
                        </a:spcAft>
                      </a:pPr>
                      <a:r>
                        <a:rPr lang="en-US" sz="1800">
                          <a:effectLst/>
                        </a:rPr>
                        <a:t>VARIABLES</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indent="151130" algn="ctr" hangingPunct="0">
                        <a:lnSpc>
                          <a:spcPct val="100000"/>
                        </a:lnSpc>
                        <a:spcAft>
                          <a:spcPts val="0"/>
                        </a:spcAft>
                      </a:pPr>
                      <a:r>
                        <a:rPr lang="en-US" sz="1800" dirty="0" err="1">
                          <a:effectLst/>
                        </a:rPr>
                        <a:t>Probit</a:t>
                      </a:r>
                      <a:endParaRPr lang="id-ID" sz="1800" dirty="0">
                        <a:effectLst/>
                      </a:endParaRPr>
                    </a:p>
                    <a:p>
                      <a:pPr indent="151130" algn="ctr" hangingPunct="0">
                        <a:lnSpc>
                          <a:spcPct val="100000"/>
                        </a:lnSpc>
                        <a:spcAft>
                          <a:spcPts val="0"/>
                        </a:spcAft>
                      </a:pPr>
                      <a:r>
                        <a:rPr lang="en-US" sz="1800" dirty="0">
                          <a:effectLst/>
                        </a:rPr>
                        <a:t>Marginal effects</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indent="151130" algn="ctr" hangingPunct="0">
                        <a:lnSpc>
                          <a:spcPct val="100000"/>
                        </a:lnSpc>
                        <a:spcAft>
                          <a:spcPts val="0"/>
                        </a:spcAft>
                      </a:pPr>
                      <a:r>
                        <a:rPr lang="en-US" sz="1800" dirty="0">
                          <a:effectLst/>
                        </a:rPr>
                        <a:t>Logit</a:t>
                      </a:r>
                      <a:endParaRPr lang="id-ID" sz="1800" dirty="0">
                        <a:effectLst/>
                      </a:endParaRPr>
                    </a:p>
                    <a:p>
                      <a:pPr indent="151130" algn="ctr" hangingPunct="0">
                        <a:lnSpc>
                          <a:spcPct val="100000"/>
                        </a:lnSpc>
                        <a:spcAft>
                          <a:spcPts val="0"/>
                        </a:spcAft>
                      </a:pPr>
                      <a:r>
                        <a:rPr lang="en-US" sz="1800" dirty="0">
                          <a:effectLst/>
                        </a:rPr>
                        <a:t>Marginal effects</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8898917"/>
                  </a:ext>
                </a:extLst>
              </a:tr>
              <a:tr h="238366">
                <a:tc>
                  <a:txBody>
                    <a:bodyPr/>
                    <a:lstStyle/>
                    <a:p>
                      <a:pPr indent="151130" algn="just" hangingPunct="0">
                        <a:lnSpc>
                          <a:spcPct val="100000"/>
                        </a:lnSpc>
                        <a:spcAft>
                          <a:spcPts val="0"/>
                        </a:spcAft>
                      </a:pPr>
                      <a:r>
                        <a:rPr lang="en-US" sz="1800" dirty="0">
                          <a:effectLst/>
                        </a:rPr>
                        <a:t>Log of cultivated farmland</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solidFill>
                      <a:srgbClr val="FFFF00"/>
                    </a:solidFill>
                  </a:tcPr>
                </a:tc>
                <a:tc>
                  <a:txBody>
                    <a:bodyPr/>
                    <a:lstStyle/>
                    <a:p>
                      <a:pPr indent="151130" algn="just" hangingPunct="0">
                        <a:lnSpc>
                          <a:spcPct val="100000"/>
                        </a:lnSpc>
                        <a:spcAft>
                          <a:spcPts val="0"/>
                        </a:spcAft>
                      </a:pPr>
                      <a:r>
                        <a:rPr lang="en-US" sz="1800" dirty="0">
                          <a:effectLst/>
                        </a:rPr>
                        <a:t>0.077***</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solidFill>
                      <a:srgbClr val="FFFF00"/>
                    </a:solidFill>
                  </a:tcPr>
                </a:tc>
                <a:tc>
                  <a:txBody>
                    <a:bodyPr/>
                    <a:lstStyle/>
                    <a:p>
                      <a:pPr indent="151130" algn="just" hangingPunct="0">
                        <a:lnSpc>
                          <a:spcPct val="100000"/>
                        </a:lnSpc>
                        <a:spcAft>
                          <a:spcPts val="0"/>
                        </a:spcAft>
                      </a:pPr>
                      <a:r>
                        <a:rPr lang="en-US" sz="1800" dirty="0">
                          <a:effectLst/>
                        </a:rPr>
                        <a:t>0.0762***</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solidFill>
                      <a:srgbClr val="FFFF00"/>
                    </a:solidFill>
                  </a:tcPr>
                </a:tc>
                <a:extLst>
                  <a:ext uri="{0D108BD9-81ED-4DB2-BD59-A6C34878D82A}">
                    <a16:rowId xmlns:a16="http://schemas.microsoft.com/office/drawing/2014/main" val="2721825495"/>
                  </a:ext>
                </a:extLst>
              </a:tr>
              <a:tr h="238366">
                <a:tc>
                  <a:txBody>
                    <a:bodyPr/>
                    <a:lstStyle/>
                    <a:p>
                      <a:pPr indent="151130" algn="just" hangingPunct="0">
                        <a:lnSpc>
                          <a:spcPct val="100000"/>
                        </a:lnSpc>
                        <a:spcAft>
                          <a:spcPts val="0"/>
                        </a:spcAft>
                      </a:pPr>
                      <a:r>
                        <a:rPr lang="en-US" sz="1800" dirty="0">
                          <a:effectLst/>
                        </a:rPr>
                        <a:t> </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151130" algn="just" hangingPunct="0">
                        <a:lnSpc>
                          <a:spcPct val="100000"/>
                        </a:lnSpc>
                        <a:spcAft>
                          <a:spcPts val="0"/>
                        </a:spcAft>
                      </a:pPr>
                      <a:r>
                        <a:rPr lang="en-US" sz="1800">
                          <a:effectLst/>
                        </a:rPr>
                        <a:t>(0.029)</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151130" algn="just" hangingPunct="0">
                        <a:lnSpc>
                          <a:spcPct val="100000"/>
                        </a:lnSpc>
                        <a:spcAft>
                          <a:spcPts val="0"/>
                        </a:spcAft>
                      </a:pPr>
                      <a:r>
                        <a:rPr lang="en-US" sz="1800">
                          <a:effectLst/>
                        </a:rPr>
                        <a:t>(0.029)</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832768186"/>
                  </a:ext>
                </a:extLst>
              </a:tr>
              <a:tr h="238366">
                <a:tc>
                  <a:txBody>
                    <a:bodyPr/>
                    <a:lstStyle/>
                    <a:p>
                      <a:pPr indent="151130" algn="just" hangingPunct="0">
                        <a:lnSpc>
                          <a:spcPct val="100000"/>
                        </a:lnSpc>
                        <a:spcAft>
                          <a:spcPts val="0"/>
                        </a:spcAft>
                      </a:pPr>
                      <a:r>
                        <a:rPr lang="en-US" sz="1800" dirty="0">
                          <a:effectLst/>
                        </a:rPr>
                        <a:t>Mobile phone possession (=1 if yes)</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151130" algn="just" hangingPunct="0">
                        <a:lnSpc>
                          <a:spcPct val="100000"/>
                        </a:lnSpc>
                        <a:spcAft>
                          <a:spcPts val="0"/>
                        </a:spcAft>
                      </a:pPr>
                      <a:r>
                        <a:rPr lang="en-US" sz="1800">
                          <a:effectLst/>
                        </a:rPr>
                        <a:t>-0.111*</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151130" algn="just" hangingPunct="0">
                        <a:lnSpc>
                          <a:spcPct val="100000"/>
                        </a:lnSpc>
                        <a:spcAft>
                          <a:spcPts val="0"/>
                        </a:spcAft>
                      </a:pPr>
                      <a:r>
                        <a:rPr lang="en-US" sz="1800">
                          <a:effectLst/>
                        </a:rPr>
                        <a:t>-0.112*</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619278727"/>
                  </a:ext>
                </a:extLst>
              </a:tr>
              <a:tr h="238366">
                <a:tc>
                  <a:txBody>
                    <a:bodyPr/>
                    <a:lstStyle/>
                    <a:p>
                      <a:pPr indent="151130" algn="just" hangingPunct="0">
                        <a:lnSpc>
                          <a:spcPct val="100000"/>
                        </a:lnSpc>
                        <a:spcAft>
                          <a:spcPts val="0"/>
                        </a:spcAft>
                      </a:pPr>
                      <a:r>
                        <a:rPr lang="en-US" sz="1800">
                          <a:effectLst/>
                        </a:rPr>
                        <a:t> </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151130" algn="just" hangingPunct="0">
                        <a:lnSpc>
                          <a:spcPct val="100000"/>
                        </a:lnSpc>
                        <a:spcAft>
                          <a:spcPts val="0"/>
                        </a:spcAft>
                      </a:pPr>
                      <a:r>
                        <a:rPr lang="en-US" sz="1800">
                          <a:effectLst/>
                        </a:rPr>
                        <a:t>(0.066)</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151130" algn="just" hangingPunct="0">
                        <a:lnSpc>
                          <a:spcPct val="100000"/>
                        </a:lnSpc>
                        <a:spcAft>
                          <a:spcPts val="0"/>
                        </a:spcAft>
                      </a:pPr>
                      <a:r>
                        <a:rPr lang="en-US" sz="1800">
                          <a:effectLst/>
                        </a:rPr>
                        <a:t>(0.067)</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884179367"/>
                  </a:ext>
                </a:extLst>
              </a:tr>
              <a:tr h="238366">
                <a:tc>
                  <a:txBody>
                    <a:bodyPr/>
                    <a:lstStyle/>
                    <a:p>
                      <a:pPr indent="151130" algn="just" hangingPunct="0">
                        <a:lnSpc>
                          <a:spcPct val="100000"/>
                        </a:lnSpc>
                        <a:spcAft>
                          <a:spcPts val="0"/>
                        </a:spcAft>
                      </a:pPr>
                      <a:r>
                        <a:rPr lang="en-US" sz="1800" dirty="0">
                          <a:effectLst/>
                        </a:rPr>
                        <a:t>Motorbike possession (=1 if yes)</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FFFF00"/>
                    </a:solidFill>
                  </a:tcPr>
                </a:tc>
                <a:tc>
                  <a:txBody>
                    <a:bodyPr/>
                    <a:lstStyle/>
                    <a:p>
                      <a:pPr indent="151130" algn="just" hangingPunct="0">
                        <a:lnSpc>
                          <a:spcPct val="100000"/>
                        </a:lnSpc>
                        <a:spcAft>
                          <a:spcPts val="0"/>
                        </a:spcAft>
                      </a:pPr>
                      <a:r>
                        <a:rPr lang="en-US" sz="1800" dirty="0">
                          <a:effectLst/>
                        </a:rPr>
                        <a:t>0.159**</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FFFF00"/>
                    </a:solidFill>
                  </a:tcPr>
                </a:tc>
                <a:tc>
                  <a:txBody>
                    <a:bodyPr/>
                    <a:lstStyle/>
                    <a:p>
                      <a:pPr indent="151130" algn="just" hangingPunct="0">
                        <a:lnSpc>
                          <a:spcPct val="100000"/>
                        </a:lnSpc>
                        <a:spcAft>
                          <a:spcPts val="0"/>
                        </a:spcAft>
                      </a:pPr>
                      <a:r>
                        <a:rPr lang="en-US" sz="1800" dirty="0">
                          <a:effectLst/>
                        </a:rPr>
                        <a:t>0.160**</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FFFF00"/>
                    </a:solidFill>
                  </a:tcPr>
                </a:tc>
                <a:extLst>
                  <a:ext uri="{0D108BD9-81ED-4DB2-BD59-A6C34878D82A}">
                    <a16:rowId xmlns:a16="http://schemas.microsoft.com/office/drawing/2014/main" val="3034388436"/>
                  </a:ext>
                </a:extLst>
              </a:tr>
              <a:tr h="238366">
                <a:tc>
                  <a:txBody>
                    <a:bodyPr/>
                    <a:lstStyle/>
                    <a:p>
                      <a:pPr indent="151130" algn="just" hangingPunct="0">
                        <a:lnSpc>
                          <a:spcPct val="100000"/>
                        </a:lnSpc>
                        <a:spcAft>
                          <a:spcPts val="0"/>
                        </a:spcAft>
                      </a:pPr>
                      <a:r>
                        <a:rPr lang="en-US" sz="1800">
                          <a:effectLst/>
                        </a:rPr>
                        <a:t> </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151130" algn="just" hangingPunct="0">
                        <a:lnSpc>
                          <a:spcPct val="100000"/>
                        </a:lnSpc>
                        <a:spcAft>
                          <a:spcPts val="0"/>
                        </a:spcAft>
                      </a:pPr>
                      <a:r>
                        <a:rPr lang="en-US" sz="1800">
                          <a:effectLst/>
                        </a:rPr>
                        <a:t>(0.075)</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151130" algn="just" hangingPunct="0">
                        <a:lnSpc>
                          <a:spcPct val="100000"/>
                        </a:lnSpc>
                        <a:spcAft>
                          <a:spcPts val="0"/>
                        </a:spcAft>
                      </a:pPr>
                      <a:r>
                        <a:rPr lang="en-US" sz="1800">
                          <a:effectLst/>
                        </a:rPr>
                        <a:t>(0.077)</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150075403"/>
                  </a:ext>
                </a:extLst>
              </a:tr>
              <a:tr h="238366">
                <a:tc>
                  <a:txBody>
                    <a:bodyPr/>
                    <a:lstStyle/>
                    <a:p>
                      <a:pPr indent="151130" algn="just" hangingPunct="0">
                        <a:lnSpc>
                          <a:spcPct val="100000"/>
                        </a:lnSpc>
                        <a:spcAft>
                          <a:spcPts val="0"/>
                        </a:spcAft>
                      </a:pPr>
                      <a:r>
                        <a:rPr lang="en-US" sz="1800" dirty="0">
                          <a:effectLst/>
                        </a:rPr>
                        <a:t>Car possession (=1 if yes)</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FFFF00"/>
                    </a:solidFill>
                  </a:tcPr>
                </a:tc>
                <a:tc>
                  <a:txBody>
                    <a:bodyPr/>
                    <a:lstStyle/>
                    <a:p>
                      <a:pPr indent="151130" algn="just" hangingPunct="0">
                        <a:lnSpc>
                          <a:spcPct val="100000"/>
                        </a:lnSpc>
                        <a:spcAft>
                          <a:spcPts val="0"/>
                        </a:spcAft>
                      </a:pPr>
                      <a:r>
                        <a:rPr lang="en-US" sz="1800" dirty="0">
                          <a:effectLst/>
                        </a:rPr>
                        <a:t>0.162**</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FFFF00"/>
                    </a:solidFill>
                  </a:tcPr>
                </a:tc>
                <a:tc>
                  <a:txBody>
                    <a:bodyPr/>
                    <a:lstStyle/>
                    <a:p>
                      <a:pPr indent="151130" algn="just" hangingPunct="0">
                        <a:lnSpc>
                          <a:spcPct val="100000"/>
                        </a:lnSpc>
                        <a:spcAft>
                          <a:spcPts val="0"/>
                        </a:spcAft>
                      </a:pPr>
                      <a:r>
                        <a:rPr lang="en-US" sz="1800" dirty="0">
                          <a:effectLst/>
                        </a:rPr>
                        <a:t>0.165**</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FFFF00"/>
                    </a:solidFill>
                  </a:tcPr>
                </a:tc>
                <a:extLst>
                  <a:ext uri="{0D108BD9-81ED-4DB2-BD59-A6C34878D82A}">
                    <a16:rowId xmlns:a16="http://schemas.microsoft.com/office/drawing/2014/main" val="3303717379"/>
                  </a:ext>
                </a:extLst>
              </a:tr>
              <a:tr h="238366">
                <a:tc>
                  <a:txBody>
                    <a:bodyPr/>
                    <a:lstStyle/>
                    <a:p>
                      <a:pPr indent="151130" algn="just" hangingPunct="0">
                        <a:lnSpc>
                          <a:spcPct val="100000"/>
                        </a:lnSpc>
                        <a:spcAft>
                          <a:spcPts val="0"/>
                        </a:spcAft>
                      </a:pPr>
                      <a:r>
                        <a:rPr lang="en-US" sz="1800" dirty="0">
                          <a:effectLst/>
                        </a:rPr>
                        <a:t> </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151130" algn="just" hangingPunct="0">
                        <a:lnSpc>
                          <a:spcPct val="100000"/>
                        </a:lnSpc>
                        <a:spcAft>
                          <a:spcPts val="0"/>
                        </a:spcAft>
                      </a:pPr>
                      <a:r>
                        <a:rPr lang="en-US" sz="1800">
                          <a:effectLst/>
                        </a:rPr>
                        <a:t>(0.082)</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151130" algn="just" hangingPunct="0">
                        <a:lnSpc>
                          <a:spcPct val="100000"/>
                        </a:lnSpc>
                        <a:spcAft>
                          <a:spcPts val="0"/>
                        </a:spcAft>
                      </a:pPr>
                      <a:r>
                        <a:rPr lang="en-US" sz="1800">
                          <a:effectLst/>
                        </a:rPr>
                        <a:t>(0.083)</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94215651"/>
                  </a:ext>
                </a:extLst>
              </a:tr>
              <a:tr h="356082">
                <a:tc>
                  <a:txBody>
                    <a:bodyPr/>
                    <a:lstStyle/>
                    <a:p>
                      <a:pPr indent="151130" algn="just" hangingPunct="0">
                        <a:lnSpc>
                          <a:spcPct val="100000"/>
                        </a:lnSpc>
                        <a:spcAft>
                          <a:spcPts val="0"/>
                        </a:spcAft>
                      </a:pPr>
                      <a:r>
                        <a:rPr lang="en-US" sz="1800" dirty="0">
                          <a:effectLst/>
                        </a:rPr>
                        <a:t>No. of advice network who are farmers group members</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B w="12700" cap="flat" cmpd="sng" algn="ctr">
                      <a:noFill/>
                      <a:prstDash val="solid"/>
                      <a:round/>
                      <a:headEnd type="none" w="med" len="med"/>
                      <a:tailEnd type="none" w="med" len="med"/>
                    </a:lnB>
                    <a:solidFill>
                      <a:srgbClr val="FFFF00"/>
                    </a:solidFill>
                  </a:tcPr>
                </a:tc>
                <a:tc>
                  <a:txBody>
                    <a:bodyPr/>
                    <a:lstStyle/>
                    <a:p>
                      <a:pPr indent="151130" algn="just" hangingPunct="0">
                        <a:lnSpc>
                          <a:spcPct val="100000"/>
                        </a:lnSpc>
                        <a:spcAft>
                          <a:spcPts val="0"/>
                        </a:spcAft>
                      </a:pPr>
                      <a:r>
                        <a:rPr lang="en-US" sz="1800" dirty="0">
                          <a:effectLst/>
                        </a:rPr>
                        <a:t>0.019***</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B>
                      <a:noFill/>
                    </a:lnB>
                    <a:solidFill>
                      <a:srgbClr val="FFFF00"/>
                    </a:solidFill>
                  </a:tcPr>
                </a:tc>
                <a:tc>
                  <a:txBody>
                    <a:bodyPr/>
                    <a:lstStyle/>
                    <a:p>
                      <a:pPr indent="151130" algn="just" hangingPunct="0">
                        <a:lnSpc>
                          <a:spcPct val="100000"/>
                        </a:lnSpc>
                        <a:spcAft>
                          <a:spcPts val="0"/>
                        </a:spcAft>
                      </a:pPr>
                      <a:r>
                        <a:rPr lang="en-US" sz="1800" dirty="0">
                          <a:effectLst/>
                        </a:rPr>
                        <a:t>0.020***</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FFFF00"/>
                    </a:solidFill>
                  </a:tcPr>
                </a:tc>
                <a:extLst>
                  <a:ext uri="{0D108BD9-81ED-4DB2-BD59-A6C34878D82A}">
                    <a16:rowId xmlns:a16="http://schemas.microsoft.com/office/drawing/2014/main" val="3944043114"/>
                  </a:ext>
                </a:extLst>
              </a:tr>
              <a:tr h="238366">
                <a:tc>
                  <a:txBody>
                    <a:bodyPr/>
                    <a:lstStyle/>
                    <a:p>
                      <a:pPr indent="151130" algn="just" hangingPunct="0">
                        <a:lnSpc>
                          <a:spcPct val="100000"/>
                        </a:lnSpc>
                        <a:spcAft>
                          <a:spcPts val="0"/>
                        </a:spcAft>
                      </a:pP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151130" algn="just" hangingPunct="0">
                        <a:lnSpc>
                          <a:spcPct val="100000"/>
                        </a:lnSpc>
                        <a:spcAft>
                          <a:spcPts val="0"/>
                        </a:spcAft>
                      </a:pPr>
                      <a:r>
                        <a:rPr lang="en-US" sz="1800" dirty="0">
                          <a:effectLst/>
                        </a:rPr>
                        <a:t>(0.007)</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151130" algn="just" hangingPunct="0">
                        <a:lnSpc>
                          <a:spcPct val="100000"/>
                        </a:lnSpc>
                        <a:spcAft>
                          <a:spcPts val="0"/>
                        </a:spcAft>
                      </a:pPr>
                      <a:r>
                        <a:rPr lang="en-US" sz="1800" dirty="0">
                          <a:effectLst/>
                        </a:rPr>
                        <a:t>(0.008)</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7815379"/>
                  </a:ext>
                </a:extLst>
              </a:tr>
              <a:tr h="238366">
                <a:tc>
                  <a:txBody>
                    <a:bodyPr/>
                    <a:lstStyle/>
                    <a:p>
                      <a:pPr indent="151130" algn="just" hangingPunct="0">
                        <a:lnSpc>
                          <a:spcPct val="100000"/>
                        </a:lnSpc>
                        <a:spcAft>
                          <a:spcPts val="0"/>
                        </a:spcAft>
                      </a:pPr>
                      <a:r>
                        <a:rPr lang="en-US" sz="1800" dirty="0">
                          <a:effectLst/>
                        </a:rPr>
                        <a:t>Observations</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indent="151130" algn="just" hangingPunct="0">
                        <a:lnSpc>
                          <a:spcPct val="100000"/>
                        </a:lnSpc>
                        <a:spcAft>
                          <a:spcPts val="0"/>
                        </a:spcAft>
                      </a:pPr>
                      <a:r>
                        <a:rPr lang="en-US" sz="1800" dirty="0">
                          <a:effectLst/>
                        </a:rPr>
                        <a:t>655</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indent="151130" algn="just" hangingPunct="0">
                        <a:lnSpc>
                          <a:spcPct val="100000"/>
                        </a:lnSpc>
                        <a:spcAft>
                          <a:spcPts val="0"/>
                        </a:spcAft>
                      </a:pPr>
                      <a:r>
                        <a:rPr lang="en-US" sz="1800" dirty="0">
                          <a:effectLst/>
                        </a:rPr>
                        <a:t>655</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570791247"/>
                  </a:ext>
                </a:extLst>
              </a:tr>
              <a:tr h="238366">
                <a:tc>
                  <a:txBody>
                    <a:bodyPr/>
                    <a:lstStyle/>
                    <a:p>
                      <a:pPr indent="151130" algn="just" hangingPunct="0">
                        <a:lnSpc>
                          <a:spcPct val="100000"/>
                        </a:lnSpc>
                        <a:spcAft>
                          <a:spcPts val="0"/>
                        </a:spcAft>
                      </a:pPr>
                      <a:r>
                        <a:rPr lang="en-US" sz="1800">
                          <a:effectLst/>
                        </a:rPr>
                        <a:t>Pseudo R-squared</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151130" algn="just" hangingPunct="0">
                        <a:lnSpc>
                          <a:spcPct val="100000"/>
                        </a:lnSpc>
                        <a:spcAft>
                          <a:spcPts val="0"/>
                        </a:spcAft>
                      </a:pPr>
                      <a:r>
                        <a:rPr lang="en-US" sz="1800">
                          <a:effectLst/>
                        </a:rPr>
                        <a:t>0.034</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151130" algn="just" hangingPunct="0">
                        <a:lnSpc>
                          <a:spcPct val="100000"/>
                        </a:lnSpc>
                        <a:spcAft>
                          <a:spcPts val="0"/>
                        </a:spcAft>
                      </a:pPr>
                      <a:r>
                        <a:rPr lang="en-US" sz="1800" dirty="0">
                          <a:effectLst/>
                        </a:rPr>
                        <a:t>0.034</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73899043"/>
                  </a:ext>
                </a:extLst>
              </a:tr>
              <a:tr h="238366">
                <a:tc>
                  <a:txBody>
                    <a:bodyPr/>
                    <a:lstStyle/>
                    <a:p>
                      <a:pPr indent="151130" algn="just" hangingPunct="0">
                        <a:lnSpc>
                          <a:spcPct val="100000"/>
                        </a:lnSpc>
                        <a:spcAft>
                          <a:spcPts val="0"/>
                        </a:spcAft>
                      </a:pPr>
                      <a:r>
                        <a:rPr lang="en-US" sz="1800">
                          <a:effectLst/>
                        </a:rPr>
                        <a:t>F test of joint-significance</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151130" algn="just" hangingPunct="0">
                        <a:lnSpc>
                          <a:spcPct val="100000"/>
                        </a:lnSpc>
                        <a:spcAft>
                          <a:spcPts val="0"/>
                        </a:spcAft>
                      </a:pPr>
                      <a:r>
                        <a:rPr lang="en-US" sz="1800">
                          <a:effectLst/>
                        </a:rPr>
                        <a:t>0.002</a:t>
                      </a:r>
                      <a:endParaRPr lang="id-ID"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151130" algn="just" hangingPunct="0">
                        <a:lnSpc>
                          <a:spcPct val="100000"/>
                        </a:lnSpc>
                        <a:spcAft>
                          <a:spcPts val="0"/>
                        </a:spcAft>
                      </a:pPr>
                      <a:r>
                        <a:rPr lang="en-US" sz="1800" dirty="0">
                          <a:effectLst/>
                        </a:rPr>
                        <a:t>0.003</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008340032"/>
                  </a:ext>
                </a:extLst>
              </a:tr>
              <a:tr h="238366">
                <a:tc>
                  <a:txBody>
                    <a:bodyPr/>
                    <a:lstStyle/>
                    <a:p>
                      <a:pPr indent="151130" algn="just" hangingPunct="0">
                        <a:lnSpc>
                          <a:spcPct val="100000"/>
                        </a:lnSpc>
                        <a:spcAft>
                          <a:spcPts val="0"/>
                        </a:spcAft>
                      </a:pPr>
                      <a:r>
                        <a:rPr lang="en-US" sz="1800" dirty="0">
                          <a:effectLst/>
                        </a:rPr>
                        <a:t>chi2</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indent="151130" algn="just" hangingPunct="0">
                        <a:lnSpc>
                          <a:spcPct val="100000"/>
                        </a:lnSpc>
                        <a:spcAft>
                          <a:spcPts val="0"/>
                        </a:spcAft>
                      </a:pPr>
                      <a:r>
                        <a:rPr lang="en-US" sz="1800" dirty="0">
                          <a:effectLst/>
                        </a:rPr>
                        <a:t>28.08</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indent="151130" algn="just" hangingPunct="0">
                        <a:lnSpc>
                          <a:spcPct val="100000"/>
                        </a:lnSpc>
                        <a:spcAft>
                          <a:spcPts val="0"/>
                        </a:spcAft>
                      </a:pPr>
                      <a:r>
                        <a:rPr lang="en-US" sz="1800" dirty="0">
                          <a:effectLst/>
                        </a:rPr>
                        <a:t>26.46</a:t>
                      </a:r>
                      <a:endParaRPr lang="id-ID"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7452496"/>
                  </a:ext>
                </a:extLst>
              </a:tr>
            </a:tbl>
          </a:graphicData>
        </a:graphic>
      </p:graphicFrame>
    </p:spTree>
    <p:extLst>
      <p:ext uri="{BB962C8B-B14F-4D97-AF65-F5344CB8AC3E}">
        <p14:creationId xmlns:p14="http://schemas.microsoft.com/office/powerpoint/2010/main" val="748130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43217-7E2A-44F1-9901-3D6C4A8CFA3E}"/>
              </a:ext>
            </a:extLst>
          </p:cNvPr>
          <p:cNvSpPr>
            <a:spLocks noGrp="1"/>
          </p:cNvSpPr>
          <p:nvPr>
            <p:ph type="title"/>
          </p:nvPr>
        </p:nvSpPr>
        <p:spPr/>
        <p:txBody>
          <a:bodyPr/>
          <a:lstStyle/>
          <a:p>
            <a:r>
              <a:rPr lang="en-US" dirty="0"/>
              <a:t>ATT using PSM Kernel matching with bootstrapping</a:t>
            </a:r>
            <a:endParaRPr lang="id-ID" dirty="0"/>
          </a:p>
        </p:txBody>
      </p:sp>
      <p:graphicFrame>
        <p:nvGraphicFramePr>
          <p:cNvPr id="5" name="Table 4">
            <a:extLst>
              <a:ext uri="{FF2B5EF4-FFF2-40B4-BE49-F238E27FC236}">
                <a16:creationId xmlns:a16="http://schemas.microsoft.com/office/drawing/2014/main" id="{C693D97C-783E-4F36-BF3D-1EE17DD0F5DF}"/>
              </a:ext>
            </a:extLst>
          </p:cNvPr>
          <p:cNvGraphicFramePr>
            <a:graphicFrameLocks noGrp="1"/>
          </p:cNvGraphicFramePr>
          <p:nvPr>
            <p:extLst>
              <p:ext uri="{D42A27DB-BD31-4B8C-83A1-F6EECF244321}">
                <p14:modId xmlns:p14="http://schemas.microsoft.com/office/powerpoint/2010/main" val="3034948998"/>
              </p:ext>
            </p:extLst>
          </p:nvPr>
        </p:nvGraphicFramePr>
        <p:xfrm>
          <a:off x="177800" y="1943100"/>
          <a:ext cx="11861800" cy="3581401"/>
        </p:xfrm>
        <a:graphic>
          <a:graphicData uri="http://schemas.openxmlformats.org/drawingml/2006/table">
            <a:tbl>
              <a:tblPr firstRow="1" firstCol="1" bandRow="1" bandCol="1">
                <a:tableStyleId>{2D5ABB26-0587-4C30-8999-92F81FD0307C}</a:tableStyleId>
              </a:tblPr>
              <a:tblGrid>
                <a:gridCol w="1862414">
                  <a:extLst>
                    <a:ext uri="{9D8B030D-6E8A-4147-A177-3AD203B41FA5}">
                      <a16:colId xmlns:a16="http://schemas.microsoft.com/office/drawing/2014/main" val="1029370030"/>
                    </a:ext>
                  </a:extLst>
                </a:gridCol>
                <a:gridCol w="1523153">
                  <a:extLst>
                    <a:ext uri="{9D8B030D-6E8A-4147-A177-3AD203B41FA5}">
                      <a16:colId xmlns:a16="http://schemas.microsoft.com/office/drawing/2014/main" val="2141563689"/>
                    </a:ext>
                  </a:extLst>
                </a:gridCol>
                <a:gridCol w="1504500">
                  <a:extLst>
                    <a:ext uri="{9D8B030D-6E8A-4147-A177-3AD203B41FA5}">
                      <a16:colId xmlns:a16="http://schemas.microsoft.com/office/drawing/2014/main" val="2631565233"/>
                    </a:ext>
                  </a:extLst>
                </a:gridCol>
                <a:gridCol w="2197803">
                  <a:extLst>
                    <a:ext uri="{9D8B030D-6E8A-4147-A177-3AD203B41FA5}">
                      <a16:colId xmlns:a16="http://schemas.microsoft.com/office/drawing/2014/main" val="1048859895"/>
                    </a:ext>
                  </a:extLst>
                </a:gridCol>
                <a:gridCol w="1599523">
                  <a:extLst>
                    <a:ext uri="{9D8B030D-6E8A-4147-A177-3AD203B41FA5}">
                      <a16:colId xmlns:a16="http://schemas.microsoft.com/office/drawing/2014/main" val="979965436"/>
                    </a:ext>
                  </a:extLst>
                </a:gridCol>
                <a:gridCol w="1659349">
                  <a:extLst>
                    <a:ext uri="{9D8B030D-6E8A-4147-A177-3AD203B41FA5}">
                      <a16:colId xmlns:a16="http://schemas.microsoft.com/office/drawing/2014/main" val="2375758071"/>
                    </a:ext>
                  </a:extLst>
                </a:gridCol>
                <a:gridCol w="1515058">
                  <a:extLst>
                    <a:ext uri="{9D8B030D-6E8A-4147-A177-3AD203B41FA5}">
                      <a16:colId xmlns:a16="http://schemas.microsoft.com/office/drawing/2014/main" val="1523349927"/>
                    </a:ext>
                  </a:extLst>
                </a:gridCol>
              </a:tblGrid>
              <a:tr h="1855423">
                <a:tc>
                  <a:txBody>
                    <a:bodyPr/>
                    <a:lstStyle/>
                    <a:p>
                      <a:pPr hangingPunct="0">
                        <a:lnSpc>
                          <a:spcPct val="100000"/>
                        </a:lnSpc>
                        <a:spcBef>
                          <a:spcPts val="300"/>
                        </a:spcBef>
                        <a:spcAft>
                          <a:spcPts val="0"/>
                        </a:spcAft>
                      </a:pPr>
                      <a:r>
                        <a:rPr lang="en-US" sz="2200" dirty="0">
                          <a:effectLst/>
                        </a:rPr>
                        <a:t>Variable</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2200" dirty="0">
                          <a:effectLst/>
                        </a:rPr>
                        <a:t>Farm </a:t>
                      </a:r>
                    </a:p>
                    <a:p>
                      <a:pPr hangingPunct="0">
                        <a:lnSpc>
                          <a:spcPct val="100000"/>
                        </a:lnSpc>
                        <a:spcBef>
                          <a:spcPts val="300"/>
                        </a:spcBef>
                        <a:spcAft>
                          <a:spcPts val="0"/>
                        </a:spcAft>
                      </a:pPr>
                      <a:r>
                        <a:rPr lang="en-US" sz="2200" dirty="0">
                          <a:effectLst/>
                        </a:rPr>
                        <a:t>income (in Rupiah)</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2200" dirty="0">
                          <a:effectLst/>
                        </a:rPr>
                        <a:t>Log of </a:t>
                      </a:r>
                    </a:p>
                    <a:p>
                      <a:pPr hangingPunct="0">
                        <a:lnSpc>
                          <a:spcPct val="100000"/>
                        </a:lnSpc>
                        <a:spcBef>
                          <a:spcPts val="300"/>
                        </a:spcBef>
                        <a:spcAft>
                          <a:spcPts val="0"/>
                        </a:spcAft>
                      </a:pPr>
                      <a:r>
                        <a:rPr lang="en-US" sz="2200" dirty="0">
                          <a:effectLst/>
                        </a:rPr>
                        <a:t>farm </a:t>
                      </a:r>
                    </a:p>
                    <a:p>
                      <a:pPr hangingPunct="0">
                        <a:lnSpc>
                          <a:spcPct val="100000"/>
                        </a:lnSpc>
                        <a:spcBef>
                          <a:spcPts val="300"/>
                        </a:spcBef>
                        <a:spcAft>
                          <a:spcPts val="0"/>
                        </a:spcAft>
                      </a:pPr>
                      <a:r>
                        <a:rPr lang="en-US" sz="2200" dirty="0">
                          <a:effectLst/>
                        </a:rPr>
                        <a:t>income</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2200" dirty="0">
                          <a:effectLst/>
                        </a:rPr>
                        <a:t>Adopting water</a:t>
                      </a:r>
                    </a:p>
                    <a:p>
                      <a:pPr hangingPunct="0">
                        <a:lnSpc>
                          <a:spcPct val="100000"/>
                        </a:lnSpc>
                        <a:spcBef>
                          <a:spcPts val="300"/>
                        </a:spcBef>
                        <a:spcAft>
                          <a:spcPts val="0"/>
                        </a:spcAft>
                      </a:pPr>
                      <a:r>
                        <a:rPr lang="en-US" sz="2200" dirty="0">
                          <a:effectLst/>
                        </a:rPr>
                        <a:t>and soil conservation technique</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2200" dirty="0">
                          <a:effectLst/>
                        </a:rPr>
                        <a:t>Adopting grafting technique</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2200" dirty="0">
                          <a:effectLst/>
                        </a:rPr>
                        <a:t>Planting </a:t>
                      </a:r>
                    </a:p>
                    <a:p>
                      <a:pPr hangingPunct="0">
                        <a:lnSpc>
                          <a:spcPct val="100000"/>
                        </a:lnSpc>
                        <a:spcBef>
                          <a:spcPts val="300"/>
                        </a:spcBef>
                        <a:spcAft>
                          <a:spcPts val="0"/>
                        </a:spcAft>
                      </a:pPr>
                      <a:r>
                        <a:rPr lang="en-US" sz="2200" dirty="0">
                          <a:effectLst/>
                        </a:rPr>
                        <a:t>spice crops</a:t>
                      </a:r>
                      <a:endParaRPr lang="id-ID" sz="2200" dirty="0">
                        <a:effectLst/>
                      </a:endParaRPr>
                    </a:p>
                    <a:p>
                      <a:pPr hangingPunct="0">
                        <a:lnSpc>
                          <a:spcPct val="100000"/>
                        </a:lnSpc>
                        <a:spcBef>
                          <a:spcPts val="300"/>
                        </a:spcBef>
                        <a:spcAft>
                          <a:spcPts val="0"/>
                        </a:spcAft>
                      </a:pPr>
                      <a:r>
                        <a:rPr lang="en-US" sz="2200" dirty="0">
                          <a:effectLst/>
                        </a:rPr>
                        <a:t>(= 1 if yes)</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2200" dirty="0">
                          <a:effectLst/>
                        </a:rPr>
                        <a:t>Planting hardwood trees (=1 if yes)</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4049512"/>
                  </a:ext>
                </a:extLst>
              </a:tr>
              <a:tr h="431495">
                <a:tc>
                  <a:txBody>
                    <a:bodyPr/>
                    <a:lstStyle/>
                    <a:p>
                      <a:pPr hangingPunct="0">
                        <a:lnSpc>
                          <a:spcPct val="100000"/>
                        </a:lnSpc>
                        <a:spcBef>
                          <a:spcPts val="300"/>
                        </a:spcBef>
                        <a:spcAft>
                          <a:spcPts val="0"/>
                        </a:spcAft>
                      </a:pPr>
                      <a:r>
                        <a:rPr lang="en-US" sz="2200" dirty="0">
                          <a:effectLst/>
                        </a:rPr>
                        <a:t>ATT</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solidFill>
                      <a:srgbClr val="FFFF00"/>
                    </a:solidFill>
                  </a:tcPr>
                </a:tc>
                <a:tc>
                  <a:txBody>
                    <a:bodyPr/>
                    <a:lstStyle/>
                    <a:p>
                      <a:pPr hangingPunct="0">
                        <a:lnSpc>
                          <a:spcPct val="100000"/>
                        </a:lnSpc>
                        <a:spcBef>
                          <a:spcPts val="300"/>
                        </a:spcBef>
                        <a:spcAft>
                          <a:spcPts val="0"/>
                        </a:spcAft>
                      </a:pPr>
                      <a:r>
                        <a:rPr lang="en-US" sz="2200" dirty="0">
                          <a:effectLst/>
                        </a:rPr>
                        <a:t>5,490,000**</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solidFill>
                      <a:srgbClr val="FFFF00"/>
                    </a:solidFill>
                  </a:tcPr>
                </a:tc>
                <a:tc>
                  <a:txBody>
                    <a:bodyPr/>
                    <a:lstStyle/>
                    <a:p>
                      <a:pPr hangingPunct="0">
                        <a:lnSpc>
                          <a:spcPct val="100000"/>
                        </a:lnSpc>
                        <a:spcBef>
                          <a:spcPts val="300"/>
                        </a:spcBef>
                        <a:spcAft>
                          <a:spcPts val="0"/>
                        </a:spcAft>
                      </a:pPr>
                      <a:r>
                        <a:rPr lang="en-US" sz="2200" dirty="0">
                          <a:effectLst/>
                        </a:rPr>
                        <a:t>0.253***</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solidFill>
                      <a:srgbClr val="FFFF00"/>
                    </a:solidFill>
                  </a:tcPr>
                </a:tc>
                <a:tc>
                  <a:txBody>
                    <a:bodyPr/>
                    <a:lstStyle/>
                    <a:p>
                      <a:pPr hangingPunct="0">
                        <a:lnSpc>
                          <a:spcPct val="100000"/>
                        </a:lnSpc>
                        <a:spcBef>
                          <a:spcPts val="300"/>
                        </a:spcBef>
                        <a:spcAft>
                          <a:spcPts val="0"/>
                        </a:spcAft>
                      </a:pPr>
                      <a:r>
                        <a:rPr lang="en-US" sz="2200" dirty="0">
                          <a:effectLst/>
                        </a:rPr>
                        <a:t>0.048*</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solidFill>
                      <a:srgbClr val="FFFF00"/>
                    </a:solidFill>
                  </a:tcPr>
                </a:tc>
                <a:tc>
                  <a:txBody>
                    <a:bodyPr/>
                    <a:lstStyle/>
                    <a:p>
                      <a:pPr hangingPunct="0">
                        <a:lnSpc>
                          <a:spcPct val="100000"/>
                        </a:lnSpc>
                        <a:spcBef>
                          <a:spcPts val="300"/>
                        </a:spcBef>
                        <a:spcAft>
                          <a:spcPts val="0"/>
                        </a:spcAft>
                      </a:pPr>
                      <a:r>
                        <a:rPr lang="en-US" sz="2200" dirty="0">
                          <a:effectLst/>
                        </a:rPr>
                        <a:t>0.060***</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solidFill>
                      <a:srgbClr val="FFFF00"/>
                    </a:solidFill>
                  </a:tcPr>
                </a:tc>
                <a:tc>
                  <a:txBody>
                    <a:bodyPr/>
                    <a:lstStyle/>
                    <a:p>
                      <a:pPr hangingPunct="0">
                        <a:lnSpc>
                          <a:spcPct val="100000"/>
                        </a:lnSpc>
                        <a:spcBef>
                          <a:spcPts val="300"/>
                        </a:spcBef>
                        <a:spcAft>
                          <a:spcPts val="0"/>
                        </a:spcAft>
                      </a:pPr>
                      <a:r>
                        <a:rPr lang="en-US" sz="2200" dirty="0">
                          <a:effectLst/>
                        </a:rPr>
                        <a:t>0.077**</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solidFill>
                      <a:srgbClr val="FFFF00"/>
                    </a:solidFill>
                  </a:tcPr>
                </a:tc>
                <a:tc>
                  <a:txBody>
                    <a:bodyPr/>
                    <a:lstStyle/>
                    <a:p>
                      <a:pPr hangingPunct="0">
                        <a:lnSpc>
                          <a:spcPct val="100000"/>
                        </a:lnSpc>
                        <a:spcBef>
                          <a:spcPts val="300"/>
                        </a:spcBef>
                        <a:spcAft>
                          <a:spcPts val="0"/>
                        </a:spcAft>
                      </a:pPr>
                      <a:r>
                        <a:rPr lang="en-US" sz="2200" dirty="0">
                          <a:effectLst/>
                        </a:rPr>
                        <a:t>0.065***</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solidFill>
                      <a:srgbClr val="FFFF00"/>
                    </a:solidFill>
                  </a:tcPr>
                </a:tc>
                <a:extLst>
                  <a:ext uri="{0D108BD9-81ED-4DB2-BD59-A6C34878D82A}">
                    <a16:rowId xmlns:a16="http://schemas.microsoft.com/office/drawing/2014/main" val="1899790752"/>
                  </a:ext>
                </a:extLst>
              </a:tr>
              <a:tr h="431495">
                <a:tc>
                  <a:txBody>
                    <a:bodyPr/>
                    <a:lstStyle/>
                    <a:p>
                      <a:pPr hangingPunct="0">
                        <a:lnSpc>
                          <a:spcPct val="100000"/>
                        </a:lnSpc>
                        <a:spcBef>
                          <a:spcPts val="300"/>
                        </a:spcBef>
                        <a:spcAft>
                          <a:spcPts val="0"/>
                        </a:spcAft>
                      </a:pPr>
                      <a:r>
                        <a:rPr lang="en-US" sz="2200">
                          <a:effectLst/>
                        </a:rPr>
                        <a:t> </a:t>
                      </a:r>
                      <a:endParaRPr lang="id-ID" sz="22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2200" dirty="0">
                          <a:effectLst/>
                        </a:rPr>
                        <a:t>(2,200,000)</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2200" dirty="0">
                          <a:effectLst/>
                        </a:rPr>
                        <a:t>(0.083)</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2200">
                          <a:effectLst/>
                        </a:rPr>
                        <a:t>(0.031)</a:t>
                      </a:r>
                      <a:endParaRPr lang="id-ID" sz="22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2200">
                          <a:effectLst/>
                        </a:rPr>
                        <a:t>(0.021)</a:t>
                      </a:r>
                      <a:endParaRPr lang="id-ID" sz="22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2200">
                          <a:effectLst/>
                        </a:rPr>
                        <a:t>(0.038)</a:t>
                      </a:r>
                      <a:endParaRPr lang="id-ID" sz="22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2200">
                          <a:effectLst/>
                        </a:rPr>
                        <a:t>(0.025)</a:t>
                      </a:r>
                      <a:endParaRPr lang="id-ID" sz="22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200155"/>
                  </a:ext>
                </a:extLst>
              </a:tr>
              <a:tr h="862988">
                <a:tc>
                  <a:txBody>
                    <a:bodyPr/>
                    <a:lstStyle/>
                    <a:p>
                      <a:pPr hangingPunct="0">
                        <a:lnSpc>
                          <a:spcPct val="100000"/>
                        </a:lnSpc>
                        <a:spcBef>
                          <a:spcPts val="300"/>
                        </a:spcBef>
                        <a:spcAft>
                          <a:spcPts val="0"/>
                        </a:spcAft>
                      </a:pPr>
                      <a:r>
                        <a:rPr lang="en-US" sz="2200" dirty="0">
                          <a:effectLst/>
                        </a:rPr>
                        <a:t>Observations </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lnSpc>
                          <a:spcPct val="100000"/>
                        </a:lnSpc>
                        <a:spcBef>
                          <a:spcPts val="300"/>
                        </a:spcBef>
                        <a:spcAft>
                          <a:spcPts val="0"/>
                        </a:spcAft>
                      </a:pPr>
                      <a:r>
                        <a:rPr lang="en-US" sz="2200" dirty="0">
                          <a:effectLst/>
                        </a:rPr>
                        <a:t>650</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lnSpc>
                          <a:spcPct val="100000"/>
                        </a:lnSpc>
                        <a:spcBef>
                          <a:spcPts val="300"/>
                        </a:spcBef>
                        <a:spcAft>
                          <a:spcPts val="0"/>
                        </a:spcAft>
                      </a:pPr>
                      <a:r>
                        <a:rPr lang="en-US" sz="2200" dirty="0">
                          <a:effectLst/>
                        </a:rPr>
                        <a:t>650</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lnSpc>
                          <a:spcPct val="100000"/>
                        </a:lnSpc>
                        <a:spcBef>
                          <a:spcPts val="300"/>
                        </a:spcBef>
                        <a:spcAft>
                          <a:spcPts val="0"/>
                        </a:spcAft>
                      </a:pPr>
                      <a:r>
                        <a:rPr lang="en-US" sz="2200" dirty="0">
                          <a:effectLst/>
                        </a:rPr>
                        <a:t>650</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lnSpc>
                          <a:spcPct val="100000"/>
                        </a:lnSpc>
                        <a:spcBef>
                          <a:spcPts val="300"/>
                        </a:spcBef>
                        <a:spcAft>
                          <a:spcPts val="0"/>
                        </a:spcAft>
                      </a:pPr>
                      <a:r>
                        <a:rPr lang="en-US" sz="2200" dirty="0">
                          <a:effectLst/>
                        </a:rPr>
                        <a:t>650</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lnSpc>
                          <a:spcPct val="100000"/>
                        </a:lnSpc>
                        <a:spcBef>
                          <a:spcPts val="300"/>
                        </a:spcBef>
                        <a:spcAft>
                          <a:spcPts val="0"/>
                        </a:spcAft>
                      </a:pPr>
                      <a:r>
                        <a:rPr lang="en-US" sz="2200" dirty="0">
                          <a:effectLst/>
                        </a:rPr>
                        <a:t>650</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lnSpc>
                          <a:spcPct val="100000"/>
                        </a:lnSpc>
                        <a:spcBef>
                          <a:spcPts val="300"/>
                        </a:spcBef>
                        <a:spcAft>
                          <a:spcPts val="0"/>
                        </a:spcAft>
                      </a:pPr>
                      <a:r>
                        <a:rPr lang="en-US" sz="2200" dirty="0">
                          <a:effectLst/>
                        </a:rPr>
                        <a:t>650</a:t>
                      </a:r>
                      <a:endParaRPr lang="id-ID" sz="22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1443083"/>
                  </a:ext>
                </a:extLst>
              </a:tr>
            </a:tbl>
          </a:graphicData>
        </a:graphic>
      </p:graphicFrame>
      <p:sp>
        <p:nvSpPr>
          <p:cNvPr id="6" name="Rectangle 5">
            <a:extLst>
              <a:ext uri="{FF2B5EF4-FFF2-40B4-BE49-F238E27FC236}">
                <a16:creationId xmlns:a16="http://schemas.microsoft.com/office/drawing/2014/main" id="{9843CD2F-5482-4F6D-94AA-C7436D9E70C7}"/>
              </a:ext>
            </a:extLst>
          </p:cNvPr>
          <p:cNvSpPr/>
          <p:nvPr/>
        </p:nvSpPr>
        <p:spPr>
          <a:xfrm>
            <a:off x="457200" y="5604177"/>
            <a:ext cx="11493500" cy="646331"/>
          </a:xfrm>
          <a:prstGeom prst="rect">
            <a:avLst/>
          </a:prstGeom>
        </p:spPr>
        <p:txBody>
          <a:bodyPr wrap="square">
            <a:spAutoFit/>
          </a:bodyPr>
          <a:lstStyle/>
          <a:p>
            <a:pPr hangingPunct="0">
              <a:spcBef>
                <a:spcPts val="100"/>
              </a:spcBef>
              <a:spcAft>
                <a:spcPts val="0"/>
              </a:spcAft>
            </a:pPr>
            <a:r>
              <a:rPr lang="en-US" dirty="0">
                <a:latin typeface="+mj-lt"/>
                <a:ea typeface="Times New Roman" panose="02020603050405020304" pitchFamily="18" charset="0"/>
                <a:cs typeface="Times New Roman" panose="02020603050405020304" pitchFamily="18" charset="0"/>
              </a:rPr>
              <a:t>Bootstrapped standard errors in parentheses, *** p&lt;0.01, ** p&lt;0.05, * p&lt;0.1. Bootstrap analysis was repeated 50 times.</a:t>
            </a:r>
            <a:endParaRPr lang="id-ID" dirty="0">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7875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414FC35-AFAA-4E97-B0D5-6749A75682FE}"/>
              </a:ext>
            </a:extLst>
          </p:cNvPr>
          <p:cNvGraphicFramePr>
            <a:graphicFrameLocks noGrp="1"/>
          </p:cNvGraphicFramePr>
          <p:nvPr>
            <p:extLst>
              <p:ext uri="{D42A27DB-BD31-4B8C-83A1-F6EECF244321}">
                <p14:modId xmlns:p14="http://schemas.microsoft.com/office/powerpoint/2010/main" val="3099463933"/>
              </p:ext>
            </p:extLst>
          </p:nvPr>
        </p:nvGraphicFramePr>
        <p:xfrm>
          <a:off x="342900" y="508000"/>
          <a:ext cx="11176000" cy="6217920"/>
        </p:xfrm>
        <a:graphic>
          <a:graphicData uri="http://schemas.openxmlformats.org/drawingml/2006/table">
            <a:tbl>
              <a:tblPr firstRow="1" firstCol="1" bandRow="1" bandCol="1">
                <a:tableStyleId>{2D5ABB26-0587-4C30-8999-92F81FD0307C}</a:tableStyleId>
              </a:tblPr>
              <a:tblGrid>
                <a:gridCol w="4318000">
                  <a:extLst>
                    <a:ext uri="{9D8B030D-6E8A-4147-A177-3AD203B41FA5}">
                      <a16:colId xmlns:a16="http://schemas.microsoft.com/office/drawing/2014/main" val="2522366979"/>
                    </a:ext>
                  </a:extLst>
                </a:gridCol>
                <a:gridCol w="1219200">
                  <a:extLst>
                    <a:ext uri="{9D8B030D-6E8A-4147-A177-3AD203B41FA5}">
                      <a16:colId xmlns:a16="http://schemas.microsoft.com/office/drawing/2014/main" val="81929118"/>
                    </a:ext>
                  </a:extLst>
                </a:gridCol>
                <a:gridCol w="1498600">
                  <a:extLst>
                    <a:ext uri="{9D8B030D-6E8A-4147-A177-3AD203B41FA5}">
                      <a16:colId xmlns:a16="http://schemas.microsoft.com/office/drawing/2014/main" val="332069772"/>
                    </a:ext>
                  </a:extLst>
                </a:gridCol>
                <a:gridCol w="1079500">
                  <a:extLst>
                    <a:ext uri="{9D8B030D-6E8A-4147-A177-3AD203B41FA5}">
                      <a16:colId xmlns:a16="http://schemas.microsoft.com/office/drawing/2014/main" val="4136279988"/>
                    </a:ext>
                  </a:extLst>
                </a:gridCol>
                <a:gridCol w="1460500">
                  <a:extLst>
                    <a:ext uri="{9D8B030D-6E8A-4147-A177-3AD203B41FA5}">
                      <a16:colId xmlns:a16="http://schemas.microsoft.com/office/drawing/2014/main" val="36259666"/>
                    </a:ext>
                  </a:extLst>
                </a:gridCol>
                <a:gridCol w="1600200">
                  <a:extLst>
                    <a:ext uri="{9D8B030D-6E8A-4147-A177-3AD203B41FA5}">
                      <a16:colId xmlns:a16="http://schemas.microsoft.com/office/drawing/2014/main" val="1255065066"/>
                    </a:ext>
                  </a:extLst>
                </a:gridCol>
              </a:tblGrid>
              <a:tr h="0">
                <a:tc>
                  <a:txBody>
                    <a:bodyPr/>
                    <a:lstStyle/>
                    <a:p>
                      <a:pPr hangingPunct="0">
                        <a:lnSpc>
                          <a:spcPct val="100000"/>
                        </a:lnSpc>
                        <a:spcBef>
                          <a:spcPts val="300"/>
                        </a:spcBef>
                        <a:spcAft>
                          <a:spcPts val="0"/>
                        </a:spcAft>
                      </a:pPr>
                      <a:r>
                        <a:rPr lang="en-US" sz="1700">
                          <a:effectLst/>
                        </a:rPr>
                        <a:t> </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tcPr>
                </a:tc>
                <a:tc>
                  <a:txBody>
                    <a:bodyPr/>
                    <a:lstStyle/>
                    <a:p>
                      <a:pPr algn="ctr" hangingPunct="0">
                        <a:lnSpc>
                          <a:spcPct val="100000"/>
                        </a:lnSpc>
                        <a:spcBef>
                          <a:spcPts val="300"/>
                        </a:spcBef>
                        <a:spcAft>
                          <a:spcPts val="0"/>
                        </a:spcAft>
                      </a:pPr>
                      <a:r>
                        <a:rPr lang="en-US" sz="1700" dirty="0">
                          <a:effectLst/>
                        </a:rPr>
                        <a:t>(1)</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tcPr>
                </a:tc>
                <a:tc>
                  <a:txBody>
                    <a:bodyPr/>
                    <a:lstStyle/>
                    <a:p>
                      <a:pPr algn="ctr" hangingPunct="0">
                        <a:lnSpc>
                          <a:spcPct val="100000"/>
                        </a:lnSpc>
                        <a:spcBef>
                          <a:spcPts val="300"/>
                        </a:spcBef>
                        <a:spcAft>
                          <a:spcPts val="0"/>
                        </a:spcAft>
                      </a:pPr>
                      <a:r>
                        <a:rPr lang="en-US" sz="1700" dirty="0">
                          <a:effectLst/>
                        </a:rPr>
                        <a:t>(2)</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tcPr>
                </a:tc>
                <a:tc>
                  <a:txBody>
                    <a:bodyPr/>
                    <a:lstStyle/>
                    <a:p>
                      <a:pPr algn="ctr" hangingPunct="0">
                        <a:lnSpc>
                          <a:spcPct val="100000"/>
                        </a:lnSpc>
                        <a:spcBef>
                          <a:spcPts val="300"/>
                        </a:spcBef>
                        <a:spcAft>
                          <a:spcPts val="0"/>
                        </a:spcAft>
                      </a:pPr>
                      <a:r>
                        <a:rPr lang="en-US" sz="1700" dirty="0">
                          <a:effectLst/>
                        </a:rPr>
                        <a:t>(3)</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tcPr>
                </a:tc>
                <a:tc>
                  <a:txBody>
                    <a:bodyPr/>
                    <a:lstStyle/>
                    <a:p>
                      <a:pPr algn="ctr" hangingPunct="0">
                        <a:lnSpc>
                          <a:spcPct val="100000"/>
                        </a:lnSpc>
                        <a:spcBef>
                          <a:spcPts val="300"/>
                        </a:spcBef>
                        <a:spcAft>
                          <a:spcPts val="0"/>
                        </a:spcAft>
                      </a:pPr>
                      <a:r>
                        <a:rPr lang="en-US" sz="1700" dirty="0">
                          <a:effectLst/>
                        </a:rPr>
                        <a:t>(4)</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tcPr>
                </a:tc>
                <a:tc>
                  <a:txBody>
                    <a:bodyPr/>
                    <a:lstStyle/>
                    <a:p>
                      <a:pPr algn="ctr" hangingPunct="0">
                        <a:lnSpc>
                          <a:spcPct val="100000"/>
                        </a:lnSpc>
                        <a:spcBef>
                          <a:spcPts val="300"/>
                        </a:spcBef>
                        <a:spcAft>
                          <a:spcPts val="0"/>
                        </a:spcAft>
                      </a:pPr>
                      <a:r>
                        <a:rPr lang="en-US" sz="1700" dirty="0">
                          <a:effectLst/>
                        </a:rPr>
                        <a:t>(5)</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76764884"/>
                  </a:ext>
                </a:extLst>
              </a:tr>
              <a:tr h="0">
                <a:tc>
                  <a:txBody>
                    <a:bodyPr/>
                    <a:lstStyle/>
                    <a:p>
                      <a:pPr hangingPunct="0">
                        <a:lnSpc>
                          <a:spcPct val="100000"/>
                        </a:lnSpc>
                        <a:spcBef>
                          <a:spcPts val="300"/>
                        </a:spcBef>
                        <a:spcAft>
                          <a:spcPts val="0"/>
                        </a:spcAft>
                      </a:pPr>
                      <a:r>
                        <a:rPr lang="en-US" sz="1700" dirty="0">
                          <a:effectLst/>
                        </a:rPr>
                        <a:t>VARIABLES</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1700" dirty="0">
                          <a:effectLst/>
                        </a:rPr>
                        <a:t>Log of Farm Income</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1700" dirty="0">
                          <a:effectLst/>
                        </a:rPr>
                        <a:t>Adopting water and soil cons</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1700" dirty="0">
                          <a:effectLst/>
                        </a:rPr>
                        <a:t>Adopting grafting </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1700" dirty="0">
                          <a:effectLst/>
                        </a:rPr>
                        <a:t>Planting spices crop</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1700" dirty="0">
                          <a:effectLst/>
                        </a:rPr>
                        <a:t>Planting hardwood trees</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8255453"/>
                  </a:ext>
                </a:extLst>
              </a:tr>
              <a:tr h="0">
                <a:tc>
                  <a:txBody>
                    <a:bodyPr/>
                    <a:lstStyle/>
                    <a:p>
                      <a:pPr hangingPunct="0">
                        <a:lnSpc>
                          <a:spcPct val="100000"/>
                        </a:lnSpc>
                        <a:spcBef>
                          <a:spcPts val="300"/>
                        </a:spcBef>
                        <a:spcAft>
                          <a:spcPts val="0"/>
                        </a:spcAft>
                      </a:pPr>
                      <a:r>
                        <a:rPr lang="en-US" sz="1700" dirty="0">
                          <a:effectLst/>
                        </a:rPr>
                        <a:t>Company partnership (=1 if yes)</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solidFill>
                      <a:srgbClr val="FFFF00"/>
                    </a:solidFill>
                  </a:tcPr>
                </a:tc>
                <a:tc>
                  <a:txBody>
                    <a:bodyPr/>
                    <a:lstStyle/>
                    <a:p>
                      <a:pPr hangingPunct="0">
                        <a:lnSpc>
                          <a:spcPct val="100000"/>
                        </a:lnSpc>
                        <a:spcBef>
                          <a:spcPts val="300"/>
                        </a:spcBef>
                        <a:spcAft>
                          <a:spcPts val="0"/>
                        </a:spcAft>
                      </a:pPr>
                      <a:r>
                        <a:rPr lang="en-US" sz="1700" dirty="0">
                          <a:effectLst/>
                        </a:rPr>
                        <a:t>0.271***</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solidFill>
                      <a:srgbClr val="FFFF00"/>
                    </a:solidFill>
                  </a:tcPr>
                </a:tc>
                <a:tc>
                  <a:txBody>
                    <a:bodyPr/>
                    <a:lstStyle/>
                    <a:p>
                      <a:pPr hangingPunct="0">
                        <a:lnSpc>
                          <a:spcPct val="100000"/>
                        </a:lnSpc>
                        <a:spcBef>
                          <a:spcPts val="300"/>
                        </a:spcBef>
                        <a:spcAft>
                          <a:spcPts val="0"/>
                        </a:spcAft>
                      </a:pPr>
                      <a:r>
                        <a:rPr lang="en-US" sz="1700" dirty="0">
                          <a:effectLst/>
                        </a:rPr>
                        <a:t>0.0570*</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solidFill>
                      <a:srgbClr val="FFFF00"/>
                    </a:solidFill>
                  </a:tcPr>
                </a:tc>
                <a:tc>
                  <a:txBody>
                    <a:bodyPr/>
                    <a:lstStyle/>
                    <a:p>
                      <a:pPr hangingPunct="0">
                        <a:lnSpc>
                          <a:spcPct val="100000"/>
                        </a:lnSpc>
                        <a:spcBef>
                          <a:spcPts val="300"/>
                        </a:spcBef>
                        <a:spcAft>
                          <a:spcPts val="0"/>
                        </a:spcAft>
                      </a:pPr>
                      <a:r>
                        <a:rPr lang="en-US" sz="1700" dirty="0">
                          <a:effectLst/>
                        </a:rPr>
                        <a:t>0.0673***</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solidFill>
                      <a:srgbClr val="FFFF00"/>
                    </a:solidFill>
                  </a:tcPr>
                </a:tc>
                <a:tc>
                  <a:txBody>
                    <a:bodyPr/>
                    <a:lstStyle/>
                    <a:p>
                      <a:pPr hangingPunct="0">
                        <a:lnSpc>
                          <a:spcPct val="100000"/>
                        </a:lnSpc>
                        <a:spcBef>
                          <a:spcPts val="300"/>
                        </a:spcBef>
                        <a:spcAft>
                          <a:spcPts val="0"/>
                        </a:spcAft>
                      </a:pPr>
                      <a:r>
                        <a:rPr lang="en-US" sz="1700" dirty="0">
                          <a:effectLst/>
                        </a:rPr>
                        <a:t>0.0933**</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solidFill>
                      <a:srgbClr val="FFFF00"/>
                    </a:solidFill>
                  </a:tcPr>
                </a:tc>
                <a:tc>
                  <a:txBody>
                    <a:bodyPr/>
                    <a:lstStyle/>
                    <a:p>
                      <a:pPr hangingPunct="0">
                        <a:lnSpc>
                          <a:spcPct val="100000"/>
                        </a:lnSpc>
                        <a:spcBef>
                          <a:spcPts val="300"/>
                        </a:spcBef>
                        <a:spcAft>
                          <a:spcPts val="0"/>
                        </a:spcAft>
                      </a:pPr>
                      <a:r>
                        <a:rPr lang="en-US" sz="1700" dirty="0">
                          <a:effectLst/>
                        </a:rPr>
                        <a:t>0.0639**</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solidFill>
                      <a:srgbClr val="FFFF00"/>
                    </a:solidFill>
                  </a:tcPr>
                </a:tc>
                <a:extLst>
                  <a:ext uri="{0D108BD9-81ED-4DB2-BD59-A6C34878D82A}">
                    <a16:rowId xmlns:a16="http://schemas.microsoft.com/office/drawing/2014/main" val="2658477800"/>
                  </a:ext>
                </a:extLst>
              </a:tr>
              <a:tr h="0">
                <a:tc>
                  <a:txBody>
                    <a:bodyPr/>
                    <a:lstStyle/>
                    <a:p>
                      <a:pPr hangingPunct="0">
                        <a:lnSpc>
                          <a:spcPct val="100000"/>
                        </a:lnSpc>
                        <a:spcBef>
                          <a:spcPts val="300"/>
                        </a:spcBef>
                        <a:spcAft>
                          <a:spcPts val="0"/>
                        </a:spcAft>
                      </a:pPr>
                      <a:r>
                        <a:rPr lang="en-US" sz="1700">
                          <a:effectLst/>
                        </a:rPr>
                        <a:t> </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(0.0800)</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(0.0313)</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(0.0222)</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(0.0385)</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(0.0295)</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651576931"/>
                  </a:ext>
                </a:extLst>
              </a:tr>
              <a:tr h="0">
                <a:tc>
                  <a:txBody>
                    <a:bodyPr/>
                    <a:lstStyle/>
                    <a:p>
                      <a:pPr hangingPunct="0">
                        <a:lnSpc>
                          <a:spcPct val="100000"/>
                        </a:lnSpc>
                        <a:spcBef>
                          <a:spcPts val="300"/>
                        </a:spcBef>
                        <a:spcAft>
                          <a:spcPts val="0"/>
                        </a:spcAft>
                      </a:pPr>
                      <a:r>
                        <a:rPr lang="en-US" sz="1700" dirty="0">
                          <a:effectLst/>
                        </a:rPr>
                        <a:t>Age of household head</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-0.00612</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0.00311*</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0.000143</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-0.00653**</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0.00242</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764611210"/>
                  </a:ext>
                </a:extLst>
              </a:tr>
              <a:tr h="0">
                <a:tc>
                  <a:txBody>
                    <a:bodyPr/>
                    <a:lstStyle/>
                    <a:p>
                      <a:pPr hangingPunct="0">
                        <a:lnSpc>
                          <a:spcPct val="100000"/>
                        </a:lnSpc>
                        <a:spcBef>
                          <a:spcPts val="300"/>
                        </a:spcBef>
                        <a:spcAft>
                          <a:spcPts val="0"/>
                        </a:spcAft>
                      </a:pPr>
                      <a:r>
                        <a:rPr lang="en-US" sz="1700">
                          <a:effectLst/>
                        </a:rPr>
                        <a:t> </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(0.00624)</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(0.00175)</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(0.00114)</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(0.00274)</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(0.00240)</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465056692"/>
                  </a:ext>
                </a:extLst>
              </a:tr>
              <a:tr h="0">
                <a:tc>
                  <a:txBody>
                    <a:bodyPr/>
                    <a:lstStyle/>
                    <a:p>
                      <a:pPr hangingPunct="0">
                        <a:lnSpc>
                          <a:spcPct val="100000"/>
                        </a:lnSpc>
                        <a:spcBef>
                          <a:spcPts val="300"/>
                        </a:spcBef>
                        <a:spcAft>
                          <a:spcPts val="0"/>
                        </a:spcAft>
                      </a:pPr>
                      <a:r>
                        <a:rPr lang="en-US" sz="1700" dirty="0">
                          <a:effectLst/>
                        </a:rPr>
                        <a:t>Years of education of household head</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0.00158</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0.00630</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-0.00506*</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-0.0145*</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0.00404</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264088718"/>
                  </a:ext>
                </a:extLst>
              </a:tr>
              <a:tr h="0">
                <a:tc>
                  <a:txBody>
                    <a:bodyPr/>
                    <a:lstStyle/>
                    <a:p>
                      <a:pPr hangingPunct="0">
                        <a:lnSpc>
                          <a:spcPct val="100000"/>
                        </a:lnSpc>
                        <a:spcBef>
                          <a:spcPts val="300"/>
                        </a:spcBef>
                        <a:spcAft>
                          <a:spcPts val="0"/>
                        </a:spcAft>
                      </a:pPr>
                      <a:r>
                        <a:rPr lang="en-US" sz="1700">
                          <a:effectLst/>
                        </a:rPr>
                        <a:t> </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(0.0176)</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(0.00557)</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(0.00280)</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(0.00764)</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(0.00712)</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822411643"/>
                  </a:ext>
                </a:extLst>
              </a:tr>
              <a:tr h="0">
                <a:tc>
                  <a:txBody>
                    <a:bodyPr/>
                    <a:lstStyle/>
                    <a:p>
                      <a:pPr hangingPunct="0">
                        <a:lnSpc>
                          <a:spcPct val="100000"/>
                        </a:lnSpc>
                        <a:spcBef>
                          <a:spcPts val="300"/>
                        </a:spcBef>
                        <a:spcAft>
                          <a:spcPts val="0"/>
                        </a:spcAft>
                      </a:pPr>
                      <a:r>
                        <a:rPr lang="en-US" sz="1700">
                          <a:effectLst/>
                        </a:rPr>
                        <a:t>Log of cultivated farm</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0.873***</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-0.0255</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0.0328*</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0.147***</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-0.00893</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546768848"/>
                  </a:ext>
                </a:extLst>
              </a:tr>
              <a:tr h="0">
                <a:tc>
                  <a:txBody>
                    <a:bodyPr/>
                    <a:lstStyle/>
                    <a:p>
                      <a:pPr hangingPunct="0">
                        <a:lnSpc>
                          <a:spcPct val="100000"/>
                        </a:lnSpc>
                        <a:spcBef>
                          <a:spcPts val="300"/>
                        </a:spcBef>
                        <a:spcAft>
                          <a:spcPts val="0"/>
                        </a:spcAft>
                      </a:pPr>
                      <a:r>
                        <a:rPr lang="en-US" sz="1700">
                          <a:effectLst/>
                        </a:rPr>
                        <a:t> </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(0.0908)</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(0.0281)</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(0.0186)</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(0.0384)</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(0.0334)</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4030354477"/>
                  </a:ext>
                </a:extLst>
              </a:tr>
              <a:tr h="0">
                <a:tc>
                  <a:txBody>
                    <a:bodyPr/>
                    <a:lstStyle/>
                    <a:p>
                      <a:pPr hangingPunct="0">
                        <a:lnSpc>
                          <a:spcPct val="100000"/>
                        </a:lnSpc>
                        <a:spcBef>
                          <a:spcPts val="300"/>
                        </a:spcBef>
                        <a:spcAft>
                          <a:spcPts val="0"/>
                        </a:spcAft>
                      </a:pPr>
                      <a:r>
                        <a:rPr lang="en-US" sz="1700" dirty="0">
                          <a:effectLst/>
                        </a:rPr>
                        <a:t>Mobile phone possession (=1 if yes)</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-0.387**</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0.169**</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0.0720</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0.0483</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-0.0124</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434710516"/>
                  </a:ext>
                </a:extLst>
              </a:tr>
              <a:tr h="0">
                <a:tc>
                  <a:txBody>
                    <a:bodyPr/>
                    <a:lstStyle/>
                    <a:p>
                      <a:pPr hangingPunct="0">
                        <a:lnSpc>
                          <a:spcPct val="100000"/>
                        </a:lnSpc>
                        <a:spcBef>
                          <a:spcPts val="300"/>
                        </a:spcBef>
                        <a:spcAft>
                          <a:spcPts val="0"/>
                        </a:spcAft>
                      </a:pPr>
                      <a:r>
                        <a:rPr lang="en-US" sz="1700">
                          <a:effectLst/>
                        </a:rPr>
                        <a:t> </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(0.183)</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(0.0720)</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(0.0520)</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(0.0878)</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(0.0709)</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764881092"/>
                  </a:ext>
                </a:extLst>
              </a:tr>
              <a:tr h="0">
                <a:tc>
                  <a:txBody>
                    <a:bodyPr/>
                    <a:lstStyle/>
                    <a:p>
                      <a:pPr hangingPunct="0">
                        <a:lnSpc>
                          <a:spcPct val="100000"/>
                        </a:lnSpc>
                        <a:spcBef>
                          <a:spcPts val="300"/>
                        </a:spcBef>
                        <a:spcAft>
                          <a:spcPts val="0"/>
                        </a:spcAft>
                      </a:pPr>
                      <a:r>
                        <a:rPr lang="en-US" sz="1700">
                          <a:effectLst/>
                        </a:rPr>
                        <a:t>Motorbike possession (=1 if yes)</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0.268</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-0.105***</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-0.0617**</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-0.212**</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-0.0779</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543279593"/>
                  </a:ext>
                </a:extLst>
              </a:tr>
              <a:tr h="0">
                <a:tc>
                  <a:txBody>
                    <a:bodyPr/>
                    <a:lstStyle/>
                    <a:p>
                      <a:pPr hangingPunct="0">
                        <a:lnSpc>
                          <a:spcPct val="100000"/>
                        </a:lnSpc>
                        <a:spcBef>
                          <a:spcPts val="300"/>
                        </a:spcBef>
                        <a:spcAft>
                          <a:spcPts val="0"/>
                        </a:spcAft>
                      </a:pPr>
                      <a:r>
                        <a:rPr lang="en-US" sz="1700">
                          <a:effectLst/>
                        </a:rPr>
                        <a:t> </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(0.180)</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(0.0398)</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(0.0266)</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(0.0952)</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(0.0966)</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116818867"/>
                  </a:ext>
                </a:extLst>
              </a:tr>
              <a:tr h="0">
                <a:tc>
                  <a:txBody>
                    <a:bodyPr/>
                    <a:lstStyle/>
                    <a:p>
                      <a:pPr hangingPunct="0">
                        <a:lnSpc>
                          <a:spcPct val="100000"/>
                        </a:lnSpc>
                        <a:spcBef>
                          <a:spcPts val="300"/>
                        </a:spcBef>
                        <a:spcAft>
                          <a:spcPts val="0"/>
                        </a:spcAft>
                      </a:pPr>
                      <a:r>
                        <a:rPr lang="en-US" sz="1700" dirty="0">
                          <a:effectLst/>
                        </a:rPr>
                        <a:t>Car possession (=1 if yes)</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0.441**</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0.0113</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0.0277**</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0.166**</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-0.0898</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789310697"/>
                  </a:ext>
                </a:extLst>
              </a:tr>
              <a:tr h="0">
                <a:tc>
                  <a:txBody>
                    <a:bodyPr/>
                    <a:lstStyle/>
                    <a:p>
                      <a:pPr hangingPunct="0">
                        <a:lnSpc>
                          <a:spcPct val="100000"/>
                        </a:lnSpc>
                        <a:spcBef>
                          <a:spcPts val="300"/>
                        </a:spcBef>
                        <a:spcAft>
                          <a:spcPts val="0"/>
                        </a:spcAft>
                      </a:pPr>
                      <a:r>
                        <a:rPr lang="en-US" sz="1700" dirty="0">
                          <a:effectLst/>
                        </a:rPr>
                        <a:t> </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dirty="0">
                          <a:effectLst/>
                        </a:rPr>
                        <a:t>(0.178)</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dirty="0">
                          <a:effectLst/>
                        </a:rPr>
                        <a:t>(0.0602)</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(0.0140)</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(0.0707)</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(0.0683)</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134925818"/>
                  </a:ext>
                </a:extLst>
              </a:tr>
              <a:tr h="0">
                <a:tc>
                  <a:txBody>
                    <a:bodyPr/>
                    <a:lstStyle/>
                    <a:p>
                      <a:pPr hangingPunct="0">
                        <a:lnSpc>
                          <a:spcPct val="100000"/>
                        </a:lnSpc>
                        <a:spcBef>
                          <a:spcPts val="300"/>
                        </a:spcBef>
                        <a:spcAft>
                          <a:spcPts val="0"/>
                        </a:spcAft>
                      </a:pPr>
                      <a:r>
                        <a:rPr lang="en-US" sz="1700" dirty="0">
                          <a:effectLst/>
                        </a:rPr>
                        <a:t>No. of advice network in farmers group</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0.0590***</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-0.00408</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0.00342</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0.0103</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0.00271</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364219012"/>
                  </a:ext>
                </a:extLst>
              </a:tr>
              <a:tr h="0">
                <a:tc>
                  <a:txBody>
                    <a:bodyPr/>
                    <a:lstStyle/>
                    <a:p>
                      <a:pPr hangingPunct="0">
                        <a:lnSpc>
                          <a:spcPct val="100000"/>
                        </a:lnSpc>
                        <a:spcBef>
                          <a:spcPts val="300"/>
                        </a:spcBef>
                        <a:spcAft>
                          <a:spcPts val="0"/>
                        </a:spcAft>
                      </a:pPr>
                      <a:r>
                        <a:rPr lang="en-US" sz="1700" dirty="0">
                          <a:effectLst/>
                        </a:rPr>
                        <a:t> </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(0.0142)</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(0.00750)</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(0.00271)</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(0.00793)</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(0.00752)</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808706333"/>
                  </a:ext>
                </a:extLst>
              </a:tr>
              <a:tr h="0">
                <a:tc>
                  <a:txBody>
                    <a:bodyPr/>
                    <a:lstStyle/>
                    <a:p>
                      <a:pPr hangingPunct="0">
                        <a:lnSpc>
                          <a:spcPct val="100000"/>
                        </a:lnSpc>
                        <a:spcBef>
                          <a:spcPts val="300"/>
                        </a:spcBef>
                        <a:spcAft>
                          <a:spcPts val="0"/>
                        </a:spcAft>
                      </a:pPr>
                      <a:r>
                        <a:rPr lang="en-US" sz="1700" dirty="0">
                          <a:effectLst/>
                        </a:rPr>
                        <a:t>No. of advice network outside farmers group</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0.0765***</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0.00331</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0.0134**</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0.0156</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0.00678</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4042435805"/>
                  </a:ext>
                </a:extLst>
              </a:tr>
              <a:tr h="0">
                <a:tc>
                  <a:txBody>
                    <a:bodyPr/>
                    <a:lstStyle/>
                    <a:p>
                      <a:pPr hangingPunct="0">
                        <a:lnSpc>
                          <a:spcPct val="100000"/>
                        </a:lnSpc>
                        <a:spcBef>
                          <a:spcPts val="300"/>
                        </a:spcBef>
                        <a:spcAft>
                          <a:spcPts val="0"/>
                        </a:spcAft>
                      </a:pPr>
                      <a:r>
                        <a:rPr lang="en-US" sz="1700" dirty="0">
                          <a:effectLst/>
                        </a:rPr>
                        <a:t> </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(0.0282)</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(0.0107)</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(0.00522)</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(0.0129)</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(0.0124)</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69523496"/>
                  </a:ext>
                </a:extLst>
              </a:tr>
              <a:tr h="0">
                <a:tc>
                  <a:txBody>
                    <a:bodyPr/>
                    <a:lstStyle/>
                    <a:p>
                      <a:pPr hangingPunct="0">
                        <a:lnSpc>
                          <a:spcPct val="100000"/>
                        </a:lnSpc>
                        <a:spcBef>
                          <a:spcPts val="300"/>
                        </a:spcBef>
                        <a:spcAft>
                          <a:spcPts val="0"/>
                        </a:spcAft>
                      </a:pPr>
                      <a:r>
                        <a:rPr lang="en-US" sz="1700">
                          <a:effectLst/>
                        </a:rPr>
                        <a:t>Years of experience in coffee farming</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0.00253</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0.00205</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-0.000193</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a:effectLst/>
                        </a:rPr>
                        <a:t>0.00502**</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hangingPunct="0">
                        <a:lnSpc>
                          <a:spcPct val="100000"/>
                        </a:lnSpc>
                        <a:spcBef>
                          <a:spcPts val="300"/>
                        </a:spcBef>
                        <a:spcAft>
                          <a:spcPts val="0"/>
                        </a:spcAft>
                      </a:pPr>
                      <a:r>
                        <a:rPr lang="en-US" sz="1700" dirty="0">
                          <a:effectLst/>
                        </a:rPr>
                        <a:t>-0.00462**</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685775899"/>
                  </a:ext>
                </a:extLst>
              </a:tr>
              <a:tr h="0">
                <a:tc>
                  <a:txBody>
                    <a:bodyPr/>
                    <a:lstStyle/>
                    <a:p>
                      <a:pPr hangingPunct="0">
                        <a:lnSpc>
                          <a:spcPct val="100000"/>
                        </a:lnSpc>
                        <a:spcBef>
                          <a:spcPts val="300"/>
                        </a:spcBef>
                        <a:spcAft>
                          <a:spcPts val="0"/>
                        </a:spcAft>
                      </a:pPr>
                      <a:r>
                        <a:rPr lang="en-US" sz="1700">
                          <a:effectLst/>
                        </a:rPr>
                        <a:t> </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1700">
                          <a:effectLst/>
                        </a:rPr>
                        <a:t>(0.00490)</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1700">
                          <a:effectLst/>
                        </a:rPr>
                        <a:t>(0.00152)</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1700">
                          <a:effectLst/>
                        </a:rPr>
                        <a:t>(0.000918)</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1700">
                          <a:effectLst/>
                        </a:rPr>
                        <a:t>(0.00213)</a:t>
                      </a:r>
                      <a:endParaRPr lang="id-ID" sz="170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B w="12700" cap="flat" cmpd="sng" algn="ctr">
                      <a:solidFill>
                        <a:schemeClr val="tx1"/>
                      </a:solidFill>
                      <a:prstDash val="solid"/>
                      <a:round/>
                      <a:headEnd type="none" w="med" len="med"/>
                      <a:tailEnd type="none" w="med" len="med"/>
                    </a:lnB>
                  </a:tcPr>
                </a:tc>
                <a:tc>
                  <a:txBody>
                    <a:bodyPr/>
                    <a:lstStyle/>
                    <a:p>
                      <a:pPr hangingPunct="0">
                        <a:lnSpc>
                          <a:spcPct val="100000"/>
                        </a:lnSpc>
                        <a:spcBef>
                          <a:spcPts val="300"/>
                        </a:spcBef>
                        <a:spcAft>
                          <a:spcPts val="0"/>
                        </a:spcAft>
                      </a:pPr>
                      <a:r>
                        <a:rPr lang="en-US" sz="1700" dirty="0">
                          <a:effectLst/>
                        </a:rPr>
                        <a:t>(0.00187)</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6795405"/>
                  </a:ext>
                </a:extLst>
              </a:tr>
              <a:tr h="0">
                <a:tc>
                  <a:txBody>
                    <a:bodyPr/>
                    <a:lstStyle/>
                    <a:p>
                      <a:pPr hangingPunct="0">
                        <a:lnSpc>
                          <a:spcPct val="100000"/>
                        </a:lnSpc>
                        <a:spcBef>
                          <a:spcPts val="300"/>
                        </a:spcBef>
                        <a:spcAft>
                          <a:spcPts val="0"/>
                        </a:spcAft>
                      </a:pPr>
                      <a:r>
                        <a:rPr lang="en-US" sz="1700" dirty="0">
                          <a:effectLst/>
                        </a:rPr>
                        <a:t>Observations</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hangingPunct="0">
                        <a:lnSpc>
                          <a:spcPct val="100000"/>
                        </a:lnSpc>
                        <a:spcBef>
                          <a:spcPts val="300"/>
                        </a:spcBef>
                        <a:spcAft>
                          <a:spcPts val="0"/>
                        </a:spcAft>
                      </a:pPr>
                      <a:r>
                        <a:rPr lang="en-US" sz="1700" dirty="0">
                          <a:effectLst/>
                        </a:rPr>
                        <a:t>618</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hangingPunct="0">
                        <a:lnSpc>
                          <a:spcPct val="100000"/>
                        </a:lnSpc>
                        <a:spcBef>
                          <a:spcPts val="300"/>
                        </a:spcBef>
                        <a:spcAft>
                          <a:spcPts val="0"/>
                        </a:spcAft>
                      </a:pPr>
                      <a:r>
                        <a:rPr lang="en-US" sz="1700" dirty="0">
                          <a:effectLst/>
                        </a:rPr>
                        <a:t>646</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hangingPunct="0">
                        <a:lnSpc>
                          <a:spcPct val="100000"/>
                        </a:lnSpc>
                        <a:spcBef>
                          <a:spcPts val="300"/>
                        </a:spcBef>
                        <a:spcAft>
                          <a:spcPts val="0"/>
                        </a:spcAft>
                      </a:pPr>
                      <a:r>
                        <a:rPr lang="en-US" sz="1700" dirty="0">
                          <a:effectLst/>
                        </a:rPr>
                        <a:t>655</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hangingPunct="0">
                        <a:lnSpc>
                          <a:spcPct val="100000"/>
                        </a:lnSpc>
                        <a:spcBef>
                          <a:spcPts val="300"/>
                        </a:spcBef>
                        <a:spcAft>
                          <a:spcPts val="0"/>
                        </a:spcAft>
                      </a:pPr>
                      <a:r>
                        <a:rPr lang="en-US" sz="1700" dirty="0">
                          <a:effectLst/>
                        </a:rPr>
                        <a:t>655</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hangingPunct="0">
                        <a:lnSpc>
                          <a:spcPct val="100000"/>
                        </a:lnSpc>
                        <a:spcBef>
                          <a:spcPts val="300"/>
                        </a:spcBef>
                        <a:spcAft>
                          <a:spcPts val="0"/>
                        </a:spcAft>
                      </a:pPr>
                      <a:r>
                        <a:rPr lang="en-US" sz="1700" dirty="0">
                          <a:effectLst/>
                        </a:rPr>
                        <a:t>655</a:t>
                      </a:r>
                      <a:endParaRPr lang="id-ID" sz="17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46720138"/>
                  </a:ext>
                </a:extLst>
              </a:tr>
            </a:tbl>
          </a:graphicData>
        </a:graphic>
      </p:graphicFrame>
      <p:sp>
        <p:nvSpPr>
          <p:cNvPr id="5" name="Title 1">
            <a:extLst>
              <a:ext uri="{FF2B5EF4-FFF2-40B4-BE49-F238E27FC236}">
                <a16:creationId xmlns:a16="http://schemas.microsoft.com/office/drawing/2014/main" id="{20D7D27A-DAC2-42CD-A70B-E84871AFBFC2}"/>
              </a:ext>
            </a:extLst>
          </p:cNvPr>
          <p:cNvSpPr>
            <a:spLocks noGrp="1"/>
          </p:cNvSpPr>
          <p:nvPr>
            <p:ph type="title"/>
          </p:nvPr>
        </p:nvSpPr>
        <p:spPr>
          <a:xfrm>
            <a:off x="252528" y="-615950"/>
            <a:ext cx="10145029" cy="1252538"/>
          </a:xfrm>
        </p:spPr>
        <p:txBody>
          <a:bodyPr/>
          <a:lstStyle/>
          <a:p>
            <a:r>
              <a:rPr lang="en-US" dirty="0"/>
              <a:t>IPWR results</a:t>
            </a:r>
            <a:endParaRPr lang="id-ID" dirty="0"/>
          </a:p>
        </p:txBody>
      </p:sp>
    </p:spTree>
    <p:extLst>
      <p:ext uri="{BB962C8B-B14F-4D97-AF65-F5344CB8AC3E}">
        <p14:creationId xmlns:p14="http://schemas.microsoft.com/office/powerpoint/2010/main" val="2925728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D5A5F-4007-467B-82C6-76545A4ED840}"/>
              </a:ext>
            </a:extLst>
          </p:cNvPr>
          <p:cNvSpPr>
            <a:spLocks noGrp="1"/>
          </p:cNvSpPr>
          <p:nvPr>
            <p:ph type="title"/>
          </p:nvPr>
        </p:nvSpPr>
        <p:spPr/>
        <p:txBody>
          <a:bodyPr/>
          <a:lstStyle/>
          <a:p>
            <a:r>
              <a:rPr lang="en-US" dirty="0"/>
              <a:t>Discussion and policy recommendation</a:t>
            </a:r>
            <a:endParaRPr lang="id-ID" dirty="0"/>
          </a:p>
        </p:txBody>
      </p:sp>
      <p:sp>
        <p:nvSpPr>
          <p:cNvPr id="3" name="Content Placeholder 2">
            <a:extLst>
              <a:ext uri="{FF2B5EF4-FFF2-40B4-BE49-F238E27FC236}">
                <a16:creationId xmlns:a16="http://schemas.microsoft.com/office/drawing/2014/main" id="{F97864EE-73F3-480C-8831-CCF2EBDDB65D}"/>
              </a:ext>
            </a:extLst>
          </p:cNvPr>
          <p:cNvSpPr txBox="1">
            <a:spLocks/>
          </p:cNvSpPr>
          <p:nvPr/>
        </p:nvSpPr>
        <p:spPr>
          <a:xfrm>
            <a:off x="881380" y="1845734"/>
            <a:ext cx="10058400" cy="402336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500" dirty="0"/>
              <a:t>well-connected farmers with better access for mobility have higher propensity to join CCP</a:t>
            </a:r>
          </a:p>
          <a:p>
            <a:r>
              <a:rPr lang="en-US" sz="2500" dirty="0"/>
              <a:t>CCP managed to increase the adaptive capacity of their smallholder clienteles through two channels:</a:t>
            </a:r>
          </a:p>
          <a:p>
            <a:pPr lvl="1"/>
            <a:r>
              <a:rPr lang="en-US" sz="2500" dirty="0"/>
              <a:t>improved farm incomes resulted from premium coffee selling-prices</a:t>
            </a:r>
          </a:p>
          <a:p>
            <a:pPr lvl="1"/>
            <a:r>
              <a:rPr lang="en-US" sz="2500" dirty="0"/>
              <a:t>through the usage of resource-conserving agricultural techniques and crop diversification practices as short-term adaptation; and forest-tree planting as long-term mitigation strategies</a:t>
            </a:r>
          </a:p>
          <a:p>
            <a:r>
              <a:rPr lang="en-US" sz="2500" dirty="0"/>
              <a:t>These practices are not required by CCP, so CCP farmers in partnership may obtain the information somewhere i.e. informal interactions with traders and CCP rep, and extension officials</a:t>
            </a:r>
          </a:p>
        </p:txBody>
      </p:sp>
    </p:spTree>
    <p:extLst>
      <p:ext uri="{BB962C8B-B14F-4D97-AF65-F5344CB8AC3E}">
        <p14:creationId xmlns:p14="http://schemas.microsoft.com/office/powerpoint/2010/main" val="279557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8"/>
          <p:cNvPicPr>
            <a:picLocks noChangeAspect="1"/>
          </p:cNvPicPr>
          <p:nvPr/>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タイトル 1"/>
          <p:cNvSpPr>
            <a:spLocks noGrp="1"/>
          </p:cNvSpPr>
          <p:nvPr>
            <p:ph type="ctrTitle"/>
          </p:nvPr>
        </p:nvSpPr>
        <p:spPr>
          <a:xfrm>
            <a:off x="0" y="2743200"/>
            <a:ext cx="12192000" cy="1139180"/>
          </a:xfrm>
          <a:solidFill>
            <a:srgbClr val="FFFFFF">
              <a:alpha val="60000"/>
            </a:srgbClr>
          </a:solidFill>
        </p:spPr>
        <p:txBody>
          <a:bodyPr>
            <a:noAutofit/>
          </a:bodyPr>
          <a:lstStyle/>
          <a:p>
            <a:pPr algn="ctr"/>
            <a:r>
              <a:rPr kumimoji="1" lang="en-US" altLang="ja-JP" sz="6600" dirty="0">
                <a:latin typeface="+mn-lt"/>
              </a:rPr>
              <a:t>Q&amp;A?</a:t>
            </a:r>
            <a:endParaRPr kumimoji="1" lang="ja-JP" altLang="en-US" sz="6600" b="1" dirty="0">
              <a:latin typeface="+mn-lt"/>
            </a:endParaRPr>
          </a:p>
        </p:txBody>
      </p:sp>
    </p:spTree>
    <p:extLst>
      <p:ext uri="{BB962C8B-B14F-4D97-AF65-F5344CB8AC3E}">
        <p14:creationId xmlns:p14="http://schemas.microsoft.com/office/powerpoint/2010/main" val="2144597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fi-FI" dirty="0"/>
              <a:t>Thank you</a:t>
            </a:r>
          </a:p>
        </p:txBody>
      </p:sp>
      <p:sp>
        <p:nvSpPr>
          <p:cNvPr id="3" name="Text Placeholder 2"/>
          <p:cNvSpPr>
            <a:spLocks noGrp="1"/>
          </p:cNvSpPr>
          <p:nvPr>
            <p:ph type="body" sz="quarter" idx="12"/>
          </p:nvPr>
        </p:nvSpPr>
        <p:spPr/>
        <p:txBody>
          <a:bodyPr/>
          <a:lstStyle/>
          <a:p>
            <a:r>
              <a:rPr lang="fi-FI" dirty="0"/>
              <a:t>Comments and suggestions? Ayu.pratiwi@utu.fi</a:t>
            </a:r>
          </a:p>
        </p:txBody>
      </p:sp>
    </p:spTree>
    <p:extLst>
      <p:ext uri="{BB962C8B-B14F-4D97-AF65-F5344CB8AC3E}">
        <p14:creationId xmlns:p14="http://schemas.microsoft.com/office/powerpoint/2010/main" val="3608537850"/>
      </p:ext>
    </p:extLst>
  </p:cSld>
  <p:clrMapOvr>
    <a:masterClrMapping/>
  </p:clrMapOvr>
</p:sld>
</file>

<file path=ppt/theme/theme1.xml><?xml version="1.0" encoding="utf-8"?>
<a:theme xmlns:a="http://schemas.openxmlformats.org/drawingml/2006/main" name="Office Theme">
  <a:themeElements>
    <a:clrScheme name="UTU-2018">
      <a:dk1>
        <a:sysClr val="windowText" lastClr="000000"/>
      </a:dk1>
      <a:lt1>
        <a:sysClr val="window" lastClr="FFFFFF"/>
      </a:lt1>
      <a:dk2>
        <a:srgbClr val="000000"/>
      </a:dk2>
      <a:lt2>
        <a:srgbClr val="FFFFFF"/>
      </a:lt2>
      <a:accent1>
        <a:srgbClr val="78C8D2"/>
      </a:accent1>
      <a:accent2>
        <a:srgbClr val="9063CD"/>
      </a:accent2>
      <a:accent3>
        <a:srgbClr val="ADCB00"/>
      </a:accent3>
      <a:accent4>
        <a:srgbClr val="F8485E"/>
      </a:accent4>
      <a:accent5>
        <a:srgbClr val="868686"/>
      </a:accent5>
      <a:accent6>
        <a:srgbClr val="D9D9D9"/>
      </a:accent6>
      <a:hlink>
        <a:srgbClr val="9063CD"/>
      </a:hlink>
      <a:folHlink>
        <a:srgbClr val="9063C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A407D4FD17612942B689264A64C80E05" ma:contentTypeVersion="1" ma:contentTypeDescription="Luo uusi asiakirja." ma:contentTypeScope="" ma:versionID="ff38272efab8017861c1392755c51bb2">
  <xsd:schema xmlns:xsd="http://www.w3.org/2001/XMLSchema" xmlns:xs="http://www.w3.org/2001/XMLSchema" xmlns:p="http://schemas.microsoft.com/office/2006/metadata/properties" xmlns:ns1="http://schemas.microsoft.com/sharepoint/v3" targetNamespace="http://schemas.microsoft.com/office/2006/metadata/properties" ma:root="true" ma:fieldsID="ec41fa38566c5dfcabfa1df2b84f69da"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Ajoituksen alkamispäivämäärä" ma:description="Ajoituksen alkamispäivämäärä on julkaisuominaisuuden luoma sivustosarake. Sillä määritetään päivämäärä ja kellonaika, jolloin vierailijat näkevät sivuston ensimmäisen kerran." ma:hidden="true" ma:internalName="PublishingStartDate">
      <xsd:simpleType>
        <xsd:restriction base="dms:Unknown"/>
      </xsd:simpleType>
    </xsd:element>
    <xsd:element name="PublishingExpirationDate" ma:index="9" nillable="true" ma:displayName="Ajoituksen päättymispäivämäärä" ma:description="Ajoituksen päättymispäivämäärä on julkaisuominaisuuden luoma sivustosarake. Sillä määritetään päivämäärä ja kellonaika, jolloin vierailijat eivät enää näe tätä sivustoa."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52759B-2E9F-4302-AA64-676C8119CC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DD425F4-6F88-4EF6-B6D4-CBA8937CC1BB}">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0E279BB5-4AFF-46DF-8449-888BC8E5C3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536</TotalTime>
  <Words>1894</Words>
  <Application>Microsoft Office PowerPoint</Application>
  <PresentationFormat>Widescreen</PresentationFormat>
  <Paragraphs>456</Paragraphs>
  <Slides>20</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Cambria Math</vt:lpstr>
      <vt:lpstr>Corbel</vt:lpstr>
      <vt:lpstr>Times</vt:lpstr>
      <vt:lpstr>Times New Roman</vt:lpstr>
      <vt:lpstr>Office Theme</vt:lpstr>
      <vt:lpstr>Company-community partnership and climate change adaptation practices</vt:lpstr>
      <vt:lpstr>Climate change risks in Indonesia</vt:lpstr>
      <vt:lpstr>Past climate adaptation efforts</vt:lpstr>
      <vt:lpstr>Research Questions</vt:lpstr>
      <vt:lpstr>Adaptation and mitigation strategies, barriers to adaptation and possible intervention</vt:lpstr>
      <vt:lpstr>Agricultural characteristics in Lampung </vt:lpstr>
      <vt:lpstr>Agricultural characteristics in Lampung </vt:lpstr>
      <vt:lpstr>PowerPoint Presentation</vt:lpstr>
      <vt:lpstr>Company-community partnership in Indonesia</vt:lpstr>
      <vt:lpstr>PowerPoint Presentation</vt:lpstr>
      <vt:lpstr>Methodologies</vt:lpstr>
      <vt:lpstr>Summary Statistics</vt:lpstr>
      <vt:lpstr>Estimation Strategy: 2 steps</vt:lpstr>
      <vt:lpstr>Estimation Strategy: 2 steps</vt:lpstr>
      <vt:lpstr>Determinants of CCP</vt:lpstr>
      <vt:lpstr>ATT using PSM Kernel matching with bootstrapping</vt:lpstr>
      <vt:lpstr>IPWR results</vt:lpstr>
      <vt:lpstr>Discussion and policy recommendation</vt:lpstr>
      <vt:lpstr>Q&amp;A?</vt:lpstr>
      <vt:lpstr>PowerPoint Presentation</vt:lpstr>
    </vt:vector>
  </TitlesOfParts>
  <Company>University of Turku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UTU PowerPoint template 2018</dc:title>
  <dc:creator>Ayu Pratiwi</dc:creator>
  <cp:lastModifiedBy>Ayu Pratiwi</cp:lastModifiedBy>
  <cp:revision>41</cp:revision>
  <dcterms:created xsi:type="dcterms:W3CDTF">2018-08-30T06:12:36Z</dcterms:created>
  <dcterms:modified xsi:type="dcterms:W3CDTF">2019-09-25T13:08:58Z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0x010100A407D4FD17612942B689264A64C80E05</vt:lpwstr>
  </property>
</Properties>
</file>