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70" r:id="rId3"/>
    <p:sldId id="259" r:id="rId4"/>
    <p:sldId id="258" r:id="rId5"/>
    <p:sldId id="262" r:id="rId6"/>
    <p:sldId id="257" r:id="rId7"/>
    <p:sldId id="263" r:id="rId8"/>
    <p:sldId id="267" r:id="rId9"/>
    <p:sldId id="264" r:id="rId10"/>
    <p:sldId id="269" r:id="rId11"/>
    <p:sldId id="268" r:id="rId12"/>
    <p:sldId id="265" r:id="rId13"/>
    <p:sldId id="266" r:id="rId14"/>
  </p:sldIdLst>
  <p:sldSz cx="12192000" cy="6858000"/>
  <p:notesSz cx="6858000" cy="9144000"/>
  <p:defaultTextStyle>
    <a:lvl1pPr>
      <a:defRPr>
        <a:latin typeface="+mj-lt"/>
        <a:ea typeface="+mj-ea"/>
        <a:cs typeface="+mj-cs"/>
        <a:sym typeface="Helvetica"/>
      </a:defRPr>
    </a:lvl1pPr>
    <a:lvl2pPr>
      <a:defRPr>
        <a:latin typeface="+mj-lt"/>
        <a:ea typeface="+mj-ea"/>
        <a:cs typeface="+mj-cs"/>
        <a:sym typeface="Helvetica"/>
      </a:defRPr>
    </a:lvl2pPr>
    <a:lvl3pPr>
      <a:defRPr>
        <a:latin typeface="+mj-lt"/>
        <a:ea typeface="+mj-ea"/>
        <a:cs typeface="+mj-cs"/>
        <a:sym typeface="Helvetica"/>
      </a:defRPr>
    </a:lvl3pPr>
    <a:lvl4pPr>
      <a:defRPr>
        <a:latin typeface="+mj-lt"/>
        <a:ea typeface="+mj-ea"/>
        <a:cs typeface="+mj-cs"/>
        <a:sym typeface="Helvetica"/>
      </a:defRPr>
    </a:lvl4pPr>
    <a:lvl5pPr>
      <a:defRPr>
        <a:latin typeface="+mj-lt"/>
        <a:ea typeface="+mj-ea"/>
        <a:cs typeface="+mj-cs"/>
        <a:sym typeface="Helvetica"/>
      </a:defRPr>
    </a:lvl5pPr>
    <a:lvl6pPr>
      <a:defRPr>
        <a:latin typeface="+mj-lt"/>
        <a:ea typeface="+mj-ea"/>
        <a:cs typeface="+mj-cs"/>
        <a:sym typeface="Helvetica"/>
      </a:defRPr>
    </a:lvl6pPr>
    <a:lvl7pPr>
      <a:defRPr>
        <a:latin typeface="+mj-lt"/>
        <a:ea typeface="+mj-ea"/>
        <a:cs typeface="+mj-cs"/>
        <a:sym typeface="Helvetica"/>
      </a:defRPr>
    </a:lvl7pPr>
    <a:lvl8pPr>
      <a:defRPr>
        <a:latin typeface="+mj-lt"/>
        <a:ea typeface="+mj-ea"/>
        <a:cs typeface="+mj-cs"/>
        <a:sym typeface="Helvetica"/>
      </a:defRPr>
    </a:lvl8pPr>
    <a:lvl9pPr>
      <a:defRPr>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EEF"/>
          </a:solidFill>
        </a:fill>
      </a:tcStyle>
    </a:wholeTbl>
    <a:band2H>
      <a:tcTxStyle/>
      <a:tcStyle>
        <a:tcBdr/>
        <a:fill>
          <a:solidFill>
            <a:srgbClr val="E9EFF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0E0E0"/>
          </a:solidFill>
        </a:fill>
      </a:tcStyle>
    </a:wholeTbl>
    <a:band2H>
      <a:tcTxStyle/>
      <a:tcStyle>
        <a:tcBdr/>
        <a:fill>
          <a:solidFill>
            <a:srgbClr val="F0F0F0"/>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2CE"/>
          </a:solidFill>
        </a:fill>
      </a:tcStyle>
    </a:wholeTbl>
    <a:band2H>
      <a:tcTxStyle/>
      <a:tcStyle>
        <a:tcBdr/>
        <a:fill>
          <a:solidFill>
            <a:srgbClr val="EBF1E8"/>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Row>
  </a:tblStyle>
  <a:tblStyle styleId="{CF821DB8-F4EB-4A41-A1BA-3FCAFE7338EE}"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B9BD5"/>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5B9BD5"/>
          </a:solidFill>
        </a:fill>
      </a:tcStyle>
    </a:firstRow>
  </a:tblStyle>
  <a:tblStyle styleId="{33BA23B1-9221-436E-865A-0063620EA4FD}"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5" name="Shape 45"/>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Otsikkodia">
    <p:spTree>
      <p:nvGrpSpPr>
        <p:cNvPr id="1" name=""/>
        <p:cNvGrpSpPr/>
        <p:nvPr/>
      </p:nvGrpSpPr>
      <p:grpSpPr>
        <a:xfrm>
          <a:off x="0" y="0"/>
          <a:ext cx="0" cy="0"/>
          <a:chOff x="0" y="0"/>
          <a:chExt cx="0" cy="0"/>
        </a:xfrm>
      </p:grpSpPr>
      <p:sp>
        <p:nvSpPr>
          <p:cNvPr id="6" name="Shape 6"/>
          <p:cNvSpPr>
            <a:spLocks noGrp="1"/>
          </p:cNvSpPr>
          <p:nvPr>
            <p:ph type="title"/>
          </p:nvPr>
        </p:nvSpPr>
        <p:spPr>
          <a:xfrm>
            <a:off x="1524000" y="0"/>
            <a:ext cx="9144000" cy="3509963"/>
          </a:xfrm>
          <a:prstGeom prst="rect">
            <a:avLst/>
          </a:prstGeom>
        </p:spPr>
        <p:txBody>
          <a:bodyPr anchor="b"/>
          <a:lstStyle>
            <a:lvl1pPr algn="ctr">
              <a:defRPr sz="6000"/>
            </a:lvl1pPr>
          </a:lstStyle>
          <a:p>
            <a:pPr lvl="0">
              <a:defRPr sz="1800"/>
            </a:pPr>
            <a:r>
              <a:rPr sz="6000"/>
              <a:t>Muokkaa perustyyl. napsautt.</a:t>
            </a:r>
          </a:p>
        </p:txBody>
      </p:sp>
      <p:sp>
        <p:nvSpPr>
          <p:cNvPr id="7" name="Shape 7"/>
          <p:cNvSpPr>
            <a:spLocks noGrp="1"/>
          </p:cNvSpPr>
          <p:nvPr>
            <p:ph type="body" idx="1"/>
          </p:nvPr>
        </p:nvSpPr>
        <p:spPr>
          <a:xfrm>
            <a:off x="1524000" y="3602037"/>
            <a:ext cx="9144000" cy="3255963"/>
          </a:xfrm>
          <a:prstGeom prst="rect">
            <a:avLst/>
          </a:prstGeom>
        </p:spPr>
        <p:txBody>
          <a:bodyPr/>
          <a:lstStyle>
            <a:lvl1pPr marL="0" indent="0" algn="ctr">
              <a:buSzTx/>
              <a:buFontTx/>
              <a:buNone/>
              <a:defRPr sz="2400"/>
            </a:lvl1pPr>
          </a:lstStyle>
          <a:p>
            <a:pPr lvl="0">
              <a:defRPr sz="1800"/>
            </a:pPr>
            <a:r>
              <a:rPr sz="2400"/>
              <a:t>Muokkaa alaotsikon perustyyliä napsautt.</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Otsikko ja sisältö">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4400"/>
              <a:t>Muokkaa perustyyl. napsautt.</a:t>
            </a:r>
          </a:p>
        </p:txBody>
      </p:sp>
      <p:sp>
        <p:nvSpPr>
          <p:cNvPr id="11" name="Shape 11"/>
          <p:cNvSpPr>
            <a:spLocks noGrp="1"/>
          </p:cNvSpPr>
          <p:nvPr>
            <p:ph type="body" idx="1"/>
          </p:nvPr>
        </p:nvSpPr>
        <p:spPr>
          <a:prstGeom prst="rect">
            <a:avLst/>
          </a:prstGeom>
        </p:spPr>
        <p:txBody>
          <a:bodyPr/>
          <a:lstStyle/>
          <a:p>
            <a:pPr lvl="0">
              <a:defRPr sz="1800"/>
            </a:pPr>
            <a:r>
              <a:rPr sz="2800"/>
              <a:t>Muokkaa tekstin perustyylejä napsauttamalla</a:t>
            </a:r>
          </a:p>
          <a:p>
            <a:pPr lvl="1">
              <a:defRPr sz="1800"/>
            </a:pPr>
            <a:r>
              <a:rPr sz="2800"/>
              <a:t>toinen taso</a:t>
            </a:r>
          </a:p>
          <a:p>
            <a:pPr lvl="2">
              <a:defRPr sz="1800"/>
            </a:pPr>
            <a:r>
              <a:rPr sz="2800"/>
              <a:t>kolmas taso</a:t>
            </a:r>
          </a:p>
          <a:p>
            <a:pPr lvl="3">
              <a:defRPr sz="1800"/>
            </a:pPr>
            <a:r>
              <a:rPr sz="2800"/>
              <a:t>neljäs taso</a:t>
            </a:r>
          </a:p>
          <a:p>
            <a:pPr lvl="4">
              <a:defRPr sz="1800"/>
            </a:pPr>
            <a:r>
              <a:rPr sz="2800"/>
              <a:t>viides taso</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Osan ylätunniste">
    <p:spTree>
      <p:nvGrpSpPr>
        <p:cNvPr id="1" name=""/>
        <p:cNvGrpSpPr/>
        <p:nvPr/>
      </p:nvGrpSpPr>
      <p:grpSpPr>
        <a:xfrm>
          <a:off x="0" y="0"/>
          <a:ext cx="0" cy="0"/>
          <a:chOff x="0" y="0"/>
          <a:chExt cx="0" cy="0"/>
        </a:xfrm>
      </p:grpSpPr>
      <p:sp>
        <p:nvSpPr>
          <p:cNvPr id="14" name="Shape 14"/>
          <p:cNvSpPr>
            <a:spLocks noGrp="1"/>
          </p:cNvSpPr>
          <p:nvPr>
            <p:ph type="title"/>
          </p:nvPr>
        </p:nvSpPr>
        <p:spPr>
          <a:xfrm>
            <a:off x="831850" y="0"/>
            <a:ext cx="10515600" cy="4562475"/>
          </a:xfrm>
          <a:prstGeom prst="rect">
            <a:avLst/>
          </a:prstGeom>
        </p:spPr>
        <p:txBody>
          <a:bodyPr anchor="b"/>
          <a:lstStyle>
            <a:lvl1pPr>
              <a:defRPr sz="6000"/>
            </a:lvl1pPr>
          </a:lstStyle>
          <a:p>
            <a:pPr lvl="0">
              <a:defRPr sz="1800"/>
            </a:pPr>
            <a:r>
              <a:rPr sz="6000"/>
              <a:t>Muokkaa perustyyl. napsautt.</a:t>
            </a:r>
          </a:p>
        </p:txBody>
      </p:sp>
      <p:sp>
        <p:nvSpPr>
          <p:cNvPr id="15" name="Shape 15"/>
          <p:cNvSpPr>
            <a:spLocks noGrp="1"/>
          </p:cNvSpPr>
          <p:nvPr>
            <p:ph type="body" idx="1"/>
          </p:nvPr>
        </p:nvSpPr>
        <p:spPr>
          <a:xfrm>
            <a:off x="831850" y="4589462"/>
            <a:ext cx="10515600" cy="2268539"/>
          </a:xfrm>
          <a:prstGeom prst="rect">
            <a:avLst/>
          </a:prstGeom>
        </p:spPr>
        <p:txBody>
          <a:bodyPr/>
          <a:lstStyle>
            <a:lvl1pPr marL="0" indent="0">
              <a:buSzTx/>
              <a:buFontTx/>
              <a:buNone/>
              <a:defRPr sz="2400">
                <a:solidFill>
                  <a:srgbClr val="888888"/>
                </a:solidFill>
              </a:defRPr>
            </a:lvl1pPr>
          </a:lstStyle>
          <a:p>
            <a:pPr lvl="0">
              <a:defRPr sz="1800">
                <a:solidFill>
                  <a:srgbClr val="000000"/>
                </a:solidFill>
              </a:defRPr>
            </a:pPr>
            <a:r>
              <a:rPr sz="2400">
                <a:solidFill>
                  <a:srgbClr val="888888"/>
                </a:solidFill>
              </a:rPr>
              <a:t>Muokkaa tekstin perustyylejä napsauttamalla</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Kaksi sisältökohdetta">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4400"/>
              <a:t>Muokkaa perustyyl. napsautt.</a:t>
            </a:r>
          </a:p>
        </p:txBody>
      </p:sp>
      <p:sp>
        <p:nvSpPr>
          <p:cNvPr id="19" name="Shape 19"/>
          <p:cNvSpPr>
            <a:spLocks noGrp="1"/>
          </p:cNvSpPr>
          <p:nvPr>
            <p:ph type="body" idx="1"/>
          </p:nvPr>
        </p:nvSpPr>
        <p:spPr>
          <a:xfrm>
            <a:off x="838200" y="1825625"/>
            <a:ext cx="5181600" cy="5032375"/>
          </a:xfrm>
          <a:prstGeom prst="rect">
            <a:avLst/>
          </a:prstGeom>
        </p:spPr>
        <p:txBody>
          <a:bodyPr/>
          <a:lstStyle/>
          <a:p>
            <a:pPr lvl="0">
              <a:defRPr sz="1800"/>
            </a:pPr>
            <a:r>
              <a:rPr sz="2800"/>
              <a:t>Muokkaa tekstin perustyylejä napsauttamalla</a:t>
            </a:r>
          </a:p>
          <a:p>
            <a:pPr lvl="1">
              <a:defRPr sz="1800"/>
            </a:pPr>
            <a:r>
              <a:rPr sz="2800"/>
              <a:t>toinen taso</a:t>
            </a:r>
          </a:p>
          <a:p>
            <a:pPr lvl="2">
              <a:defRPr sz="1800"/>
            </a:pPr>
            <a:r>
              <a:rPr sz="2800"/>
              <a:t>kolmas taso</a:t>
            </a:r>
          </a:p>
          <a:p>
            <a:pPr lvl="3">
              <a:defRPr sz="1800"/>
            </a:pPr>
            <a:r>
              <a:rPr sz="2800"/>
              <a:t>neljäs taso</a:t>
            </a:r>
          </a:p>
          <a:p>
            <a:pPr lvl="4">
              <a:defRPr sz="1800"/>
            </a:pPr>
            <a:r>
              <a:rPr sz="2800"/>
              <a:t>viides taso</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tailu">
    <p:spTree>
      <p:nvGrpSpPr>
        <p:cNvPr id="1" name=""/>
        <p:cNvGrpSpPr/>
        <p:nvPr/>
      </p:nvGrpSpPr>
      <p:grpSpPr>
        <a:xfrm>
          <a:off x="0" y="0"/>
          <a:ext cx="0" cy="0"/>
          <a:chOff x="0" y="0"/>
          <a:chExt cx="0" cy="0"/>
        </a:xfrm>
      </p:grpSpPr>
      <p:sp>
        <p:nvSpPr>
          <p:cNvPr id="22" name="Shape 22"/>
          <p:cNvSpPr>
            <a:spLocks noGrp="1"/>
          </p:cNvSpPr>
          <p:nvPr>
            <p:ph type="title"/>
          </p:nvPr>
        </p:nvSpPr>
        <p:spPr>
          <a:xfrm>
            <a:off x="839787" y="365125"/>
            <a:ext cx="10515601" cy="1325563"/>
          </a:xfrm>
          <a:prstGeom prst="rect">
            <a:avLst/>
          </a:prstGeom>
        </p:spPr>
        <p:txBody>
          <a:bodyPr/>
          <a:lstStyle/>
          <a:p>
            <a:pPr lvl="0">
              <a:defRPr sz="1800"/>
            </a:pPr>
            <a:r>
              <a:rPr sz="4400"/>
              <a:t>Muokkaa perustyyl. napsautt.</a:t>
            </a:r>
          </a:p>
        </p:txBody>
      </p:sp>
      <p:sp>
        <p:nvSpPr>
          <p:cNvPr id="23" name="Shape 23"/>
          <p:cNvSpPr>
            <a:spLocks noGrp="1"/>
          </p:cNvSpPr>
          <p:nvPr>
            <p:ph type="body" idx="1"/>
          </p:nvPr>
        </p:nvSpPr>
        <p:spPr>
          <a:xfrm>
            <a:off x="839787" y="1681163"/>
            <a:ext cx="5157790" cy="823914"/>
          </a:xfrm>
          <a:prstGeom prst="rect">
            <a:avLst/>
          </a:prstGeom>
        </p:spPr>
        <p:txBody>
          <a:bodyPr anchor="b"/>
          <a:lstStyle>
            <a:lvl1pPr marL="0" indent="0">
              <a:buSzTx/>
              <a:buFontTx/>
              <a:buNone/>
              <a:defRPr sz="2400" b="1"/>
            </a:lvl1pPr>
          </a:lstStyle>
          <a:p>
            <a:pPr lvl="0">
              <a:defRPr sz="1800" b="0"/>
            </a:pPr>
            <a:r>
              <a:rPr sz="2400" b="1"/>
              <a:t>Muokkaa tekstin perustyylejä napsauttamalla</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Vain otsikko">
    <p:spTree>
      <p:nvGrpSpPr>
        <p:cNvPr id="1" name=""/>
        <p:cNvGrpSpPr/>
        <p:nvPr/>
      </p:nvGrpSpPr>
      <p:grpSpPr>
        <a:xfrm>
          <a:off x="0" y="0"/>
          <a:ext cx="0" cy="0"/>
          <a:chOff x="0" y="0"/>
          <a:chExt cx="0" cy="0"/>
        </a:xfrm>
      </p:grpSpPr>
      <p:sp>
        <p:nvSpPr>
          <p:cNvPr id="26" name="Shape 26"/>
          <p:cNvSpPr>
            <a:spLocks noGrp="1"/>
          </p:cNvSpPr>
          <p:nvPr>
            <p:ph type="title"/>
          </p:nvPr>
        </p:nvSpPr>
        <p:spPr>
          <a:xfrm>
            <a:off x="838200" y="0"/>
            <a:ext cx="10515600" cy="2055813"/>
          </a:xfrm>
          <a:prstGeom prst="rect">
            <a:avLst/>
          </a:prstGeom>
        </p:spPr>
        <p:txBody>
          <a:bodyPr/>
          <a:lstStyle/>
          <a:p>
            <a:pPr lvl="0">
              <a:defRPr sz="1800"/>
            </a:pPr>
            <a:r>
              <a:rPr sz="4400"/>
              <a:t>Muokkaa perustyyl. napsautt.</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Otsikollinen sisältö">
    <p:spTree>
      <p:nvGrpSpPr>
        <p:cNvPr id="1" name=""/>
        <p:cNvGrpSpPr/>
        <p:nvPr/>
      </p:nvGrpSpPr>
      <p:grpSpPr>
        <a:xfrm>
          <a:off x="0" y="0"/>
          <a:ext cx="0" cy="0"/>
          <a:chOff x="0" y="0"/>
          <a:chExt cx="0" cy="0"/>
        </a:xfrm>
      </p:grpSpPr>
      <p:sp>
        <p:nvSpPr>
          <p:cNvPr id="29" name="Shape 29"/>
          <p:cNvSpPr>
            <a:spLocks noGrp="1"/>
          </p:cNvSpPr>
          <p:nvPr>
            <p:ph type="title"/>
          </p:nvPr>
        </p:nvSpPr>
        <p:spPr>
          <a:xfrm>
            <a:off x="839787" y="0"/>
            <a:ext cx="3932240" cy="2057400"/>
          </a:xfrm>
          <a:prstGeom prst="rect">
            <a:avLst/>
          </a:prstGeom>
        </p:spPr>
        <p:txBody>
          <a:bodyPr anchor="b"/>
          <a:lstStyle>
            <a:lvl1pPr>
              <a:defRPr sz="3200"/>
            </a:lvl1pPr>
          </a:lstStyle>
          <a:p>
            <a:pPr lvl="0">
              <a:defRPr sz="1800"/>
            </a:pPr>
            <a:r>
              <a:rPr sz="3200"/>
              <a:t>Muokkaa perustyyl. napsautt.</a:t>
            </a:r>
          </a:p>
        </p:txBody>
      </p:sp>
      <p:sp>
        <p:nvSpPr>
          <p:cNvPr id="30" name="Shape 30"/>
          <p:cNvSpPr>
            <a:spLocks noGrp="1"/>
          </p:cNvSpPr>
          <p:nvPr>
            <p:ph type="body" idx="1"/>
          </p:nvPr>
        </p:nvSpPr>
        <p:spPr>
          <a:xfrm>
            <a:off x="5183187" y="987425"/>
            <a:ext cx="6172202" cy="587057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lvl="0">
              <a:defRPr sz="1800"/>
            </a:pPr>
            <a:r>
              <a:rPr sz="3200"/>
              <a:t>Muokkaa tekstin perustyylejä napsauttamalla</a:t>
            </a:r>
          </a:p>
          <a:p>
            <a:pPr lvl="1">
              <a:defRPr sz="1800"/>
            </a:pPr>
            <a:r>
              <a:rPr sz="3200"/>
              <a:t>toinen taso</a:t>
            </a:r>
          </a:p>
          <a:p>
            <a:pPr lvl="2">
              <a:defRPr sz="1800"/>
            </a:pPr>
            <a:r>
              <a:rPr sz="3200"/>
              <a:t>kolmas taso</a:t>
            </a:r>
          </a:p>
          <a:p>
            <a:pPr lvl="3">
              <a:defRPr sz="1800"/>
            </a:pPr>
            <a:r>
              <a:rPr sz="3200"/>
              <a:t>neljäs taso</a:t>
            </a:r>
          </a:p>
          <a:p>
            <a:pPr lvl="4">
              <a:defRPr sz="1800"/>
            </a:pPr>
            <a:r>
              <a:rPr sz="3200"/>
              <a:t>viides taso</a:t>
            </a:r>
          </a:p>
        </p:txBody>
      </p:sp>
      <p:sp>
        <p:nvSpPr>
          <p:cNvPr id="31" name="Shape 3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tsikollinen kuva">
    <p:spTree>
      <p:nvGrpSpPr>
        <p:cNvPr id="1" name=""/>
        <p:cNvGrpSpPr/>
        <p:nvPr/>
      </p:nvGrpSpPr>
      <p:grpSpPr>
        <a:xfrm>
          <a:off x="0" y="0"/>
          <a:ext cx="0" cy="0"/>
          <a:chOff x="0" y="0"/>
          <a:chExt cx="0" cy="0"/>
        </a:xfrm>
      </p:grpSpPr>
      <p:sp>
        <p:nvSpPr>
          <p:cNvPr id="33" name="Shape 33"/>
          <p:cNvSpPr>
            <a:spLocks noGrp="1"/>
          </p:cNvSpPr>
          <p:nvPr>
            <p:ph type="title"/>
          </p:nvPr>
        </p:nvSpPr>
        <p:spPr>
          <a:xfrm>
            <a:off x="839787" y="0"/>
            <a:ext cx="3932240" cy="2057400"/>
          </a:xfrm>
          <a:prstGeom prst="rect">
            <a:avLst/>
          </a:prstGeom>
        </p:spPr>
        <p:txBody>
          <a:bodyPr anchor="b"/>
          <a:lstStyle>
            <a:lvl1pPr>
              <a:defRPr sz="3200"/>
            </a:lvl1pPr>
          </a:lstStyle>
          <a:p>
            <a:pPr lvl="0">
              <a:defRPr sz="1800"/>
            </a:pPr>
            <a:r>
              <a:rPr sz="3200"/>
              <a:t>Muokkaa perustyyl. napsautt.</a:t>
            </a:r>
          </a:p>
        </p:txBody>
      </p:sp>
      <p:sp>
        <p:nvSpPr>
          <p:cNvPr id="34" name="Shape 34"/>
          <p:cNvSpPr>
            <a:spLocks noGrp="1"/>
          </p:cNvSpPr>
          <p:nvPr>
            <p:ph type="body" idx="1"/>
          </p:nvPr>
        </p:nvSpPr>
        <p:spPr>
          <a:xfrm>
            <a:off x="839787" y="2057400"/>
            <a:ext cx="3932240" cy="4800600"/>
          </a:xfrm>
          <a:prstGeom prst="rect">
            <a:avLst/>
          </a:prstGeom>
        </p:spPr>
        <p:txBody>
          <a:bodyPr/>
          <a:lstStyle>
            <a:lvl1pPr marL="0" indent="0">
              <a:buSzTx/>
              <a:buFontTx/>
              <a:buNone/>
              <a:defRPr sz="1600"/>
            </a:lvl1pPr>
          </a:lstStyle>
          <a:p>
            <a:pPr lvl="0">
              <a:defRPr sz="1800"/>
            </a:pPr>
            <a:r>
              <a:rPr sz="1600"/>
              <a:t>Muokkaa tekstin perustyylejä napsauttamalla</a:t>
            </a:r>
          </a:p>
        </p:txBody>
      </p:sp>
      <p:sp>
        <p:nvSpPr>
          <p:cNvPr id="35" name="Shape 3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Otsikko ja pystysuora teksti">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p>
            <a:pPr lvl="0">
              <a:defRPr sz="1800"/>
            </a:pPr>
            <a:r>
              <a:rPr sz="4400"/>
              <a:t>Muokkaa perustyyl. napsautt.</a:t>
            </a:r>
          </a:p>
        </p:txBody>
      </p:sp>
      <p:sp>
        <p:nvSpPr>
          <p:cNvPr id="38" name="Shape 38"/>
          <p:cNvSpPr>
            <a:spLocks noGrp="1"/>
          </p:cNvSpPr>
          <p:nvPr>
            <p:ph type="body" idx="1"/>
          </p:nvPr>
        </p:nvSpPr>
        <p:spPr>
          <a:prstGeom prst="rect">
            <a:avLst/>
          </a:prstGeom>
        </p:spPr>
        <p:txBody>
          <a:bodyPr/>
          <a:lstStyle/>
          <a:p>
            <a:pPr lvl="0">
              <a:defRPr sz="1800"/>
            </a:pPr>
            <a:r>
              <a:rPr sz="2800"/>
              <a:t>Muokkaa tekstin perustyylejä napsauttamalla</a:t>
            </a:r>
          </a:p>
          <a:p>
            <a:pPr lvl="1">
              <a:defRPr sz="1800"/>
            </a:pPr>
            <a:r>
              <a:rPr sz="2800"/>
              <a:t>toinen taso</a:t>
            </a:r>
          </a:p>
          <a:p>
            <a:pPr lvl="2">
              <a:defRPr sz="1800"/>
            </a:pPr>
            <a:r>
              <a:rPr sz="2800"/>
              <a:t>kolmas taso</a:t>
            </a:r>
          </a:p>
          <a:p>
            <a:pPr lvl="3">
              <a:defRPr sz="1800"/>
            </a:pPr>
            <a:r>
              <a:rPr sz="2800"/>
              <a:t>neljäs taso</a:t>
            </a:r>
          </a:p>
          <a:p>
            <a:pPr lvl="4">
              <a:defRPr sz="1800"/>
            </a:pPr>
            <a:r>
              <a:rPr sz="2800"/>
              <a:t>viides taso</a:t>
            </a:r>
          </a:p>
        </p:txBody>
      </p:sp>
      <p:sp>
        <p:nvSpPr>
          <p:cNvPr id="39" name="Shape 3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ystysuora otsikko ja teksti">
    <p:spTree>
      <p:nvGrpSpPr>
        <p:cNvPr id="1" name=""/>
        <p:cNvGrpSpPr/>
        <p:nvPr/>
      </p:nvGrpSpPr>
      <p:grpSpPr>
        <a:xfrm>
          <a:off x="0" y="0"/>
          <a:ext cx="0" cy="0"/>
          <a:chOff x="0" y="0"/>
          <a:chExt cx="0" cy="0"/>
        </a:xfrm>
      </p:grpSpPr>
      <p:sp>
        <p:nvSpPr>
          <p:cNvPr id="41" name="Shape 41"/>
          <p:cNvSpPr>
            <a:spLocks noGrp="1"/>
          </p:cNvSpPr>
          <p:nvPr>
            <p:ph type="title"/>
          </p:nvPr>
        </p:nvSpPr>
        <p:spPr>
          <a:xfrm>
            <a:off x="8724900" y="0"/>
            <a:ext cx="2628900" cy="6542089"/>
          </a:xfrm>
          <a:prstGeom prst="rect">
            <a:avLst/>
          </a:prstGeom>
        </p:spPr>
        <p:txBody>
          <a:bodyPr/>
          <a:lstStyle/>
          <a:p>
            <a:pPr lvl="0">
              <a:defRPr sz="1800"/>
            </a:pPr>
            <a:r>
              <a:rPr sz="4400"/>
              <a:t>Muokkaa perustyyl. napsautt.</a:t>
            </a:r>
          </a:p>
        </p:txBody>
      </p:sp>
      <p:sp>
        <p:nvSpPr>
          <p:cNvPr id="42" name="Shape 42"/>
          <p:cNvSpPr>
            <a:spLocks noGrp="1"/>
          </p:cNvSpPr>
          <p:nvPr>
            <p:ph type="body" idx="1"/>
          </p:nvPr>
        </p:nvSpPr>
        <p:spPr>
          <a:xfrm>
            <a:off x="838200" y="365125"/>
            <a:ext cx="7734300" cy="6492875"/>
          </a:xfrm>
          <a:prstGeom prst="rect">
            <a:avLst/>
          </a:prstGeom>
        </p:spPr>
        <p:txBody>
          <a:bodyPr/>
          <a:lstStyle/>
          <a:p>
            <a:pPr lvl="0">
              <a:defRPr sz="1800"/>
            </a:pPr>
            <a:r>
              <a:rPr sz="2800"/>
              <a:t>Muokkaa tekstin perustyylejä napsauttamalla</a:t>
            </a:r>
          </a:p>
          <a:p>
            <a:pPr lvl="1">
              <a:defRPr sz="1800"/>
            </a:pPr>
            <a:r>
              <a:rPr sz="2800"/>
              <a:t>toinen taso</a:t>
            </a:r>
          </a:p>
          <a:p>
            <a:pPr lvl="2">
              <a:defRPr sz="1800"/>
            </a:pPr>
            <a:r>
              <a:rPr sz="2800"/>
              <a:t>kolmas taso</a:t>
            </a:r>
          </a:p>
          <a:p>
            <a:pPr lvl="3">
              <a:defRPr sz="1800"/>
            </a:pPr>
            <a:r>
              <a:rPr sz="2800"/>
              <a:t>neljäs taso</a:t>
            </a:r>
          </a:p>
          <a:p>
            <a:pPr lvl="4">
              <a:defRPr sz="1800"/>
            </a:pPr>
            <a:r>
              <a:rPr sz="2800"/>
              <a:t>viides taso</a:t>
            </a:r>
          </a:p>
        </p:txBody>
      </p:sp>
      <p:sp>
        <p:nvSpPr>
          <p:cNvPr id="43" name="Shape 4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230186"/>
            <a:ext cx="10515600" cy="159544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pPr lvl="0">
              <a:defRPr sz="1800"/>
            </a:pPr>
            <a:r>
              <a:rPr sz="4400"/>
              <a:t>Muokkaa perustyyl. napsautt.</a:t>
            </a:r>
          </a:p>
        </p:txBody>
      </p:sp>
      <p:sp>
        <p:nvSpPr>
          <p:cNvPr id="3" name="Shape 3"/>
          <p:cNvSpPr>
            <a:spLocks noGrp="1"/>
          </p:cNvSpPr>
          <p:nvPr>
            <p:ph type="body" idx="1"/>
          </p:nvPr>
        </p:nvSpPr>
        <p:spPr>
          <a:xfrm>
            <a:off x="838200" y="1825625"/>
            <a:ext cx="10515600" cy="5032375"/>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pPr lvl="0">
              <a:defRPr sz="1800"/>
            </a:pPr>
            <a:r>
              <a:rPr sz="2800"/>
              <a:t>Muokkaa tekstin perustyylejä napsauttamalla</a:t>
            </a:r>
          </a:p>
          <a:p>
            <a:pPr lvl="1">
              <a:defRPr sz="1800"/>
            </a:pPr>
            <a:r>
              <a:rPr sz="2800"/>
              <a:t>toinen taso</a:t>
            </a:r>
          </a:p>
          <a:p>
            <a:pPr lvl="2">
              <a:defRPr sz="1800"/>
            </a:pPr>
            <a:r>
              <a:rPr sz="2800"/>
              <a:t>kolmas taso</a:t>
            </a:r>
          </a:p>
          <a:p>
            <a:pPr lvl="3">
              <a:defRPr sz="1800"/>
            </a:pPr>
            <a:r>
              <a:rPr sz="2800"/>
              <a:t>neljäs taso</a:t>
            </a:r>
          </a:p>
          <a:p>
            <a:pPr lvl="4">
              <a:defRPr sz="1800"/>
            </a:pPr>
            <a:r>
              <a:rPr sz="2800"/>
              <a:t>viides taso</a:t>
            </a:r>
          </a:p>
        </p:txBody>
      </p:sp>
      <p:sp>
        <p:nvSpPr>
          <p:cNvPr id="4" name="Shape 4"/>
          <p:cNvSpPr>
            <a:spLocks noGrp="1"/>
          </p:cNvSpPr>
          <p:nvPr>
            <p:ph type="sldNum" sz="quarter" idx="2"/>
          </p:nvPr>
        </p:nvSpPr>
        <p:spPr>
          <a:xfrm>
            <a:off x="8610600" y="6404292"/>
            <a:ext cx="2743200" cy="269239"/>
          </a:xfrm>
          <a:prstGeom prst="rect">
            <a:avLst/>
          </a:prstGeom>
          <a:ln w="12700">
            <a:miter lim="400000"/>
          </a:ln>
        </p:spPr>
        <p:txBody>
          <a:bodyPr lIns="45718" tIns="45718" rIns="45718" bIns="45718" anchor="ctr">
            <a:spAutoFit/>
          </a:bodyPr>
          <a:lstStyle>
            <a:lvl1pPr algn="r">
              <a:defRPr sz="1200">
                <a:solidFill>
                  <a:srgbClr val="888888"/>
                </a:solidFill>
                <a:latin typeface="Calibri"/>
                <a:ea typeface="Calibri"/>
                <a:cs typeface="Calibri"/>
                <a:sym typeface="Calibri"/>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a:lnSpc>
          <a:spcPct val="90000"/>
        </a:lnSpc>
        <a:defRPr sz="4400">
          <a:latin typeface="Calibri Light"/>
          <a:ea typeface="Calibri Light"/>
          <a:cs typeface="Calibri Light"/>
          <a:sym typeface="Calibri Light"/>
        </a:defRPr>
      </a:lvl1pPr>
      <a:lvl2pPr>
        <a:lnSpc>
          <a:spcPct val="90000"/>
        </a:lnSpc>
        <a:defRPr sz="4400">
          <a:latin typeface="Calibri Light"/>
          <a:ea typeface="Calibri Light"/>
          <a:cs typeface="Calibri Light"/>
          <a:sym typeface="Calibri Light"/>
        </a:defRPr>
      </a:lvl2pPr>
      <a:lvl3pPr>
        <a:lnSpc>
          <a:spcPct val="90000"/>
        </a:lnSpc>
        <a:defRPr sz="4400">
          <a:latin typeface="Calibri Light"/>
          <a:ea typeface="Calibri Light"/>
          <a:cs typeface="Calibri Light"/>
          <a:sym typeface="Calibri Light"/>
        </a:defRPr>
      </a:lvl3pPr>
      <a:lvl4pPr>
        <a:lnSpc>
          <a:spcPct val="90000"/>
        </a:lnSpc>
        <a:defRPr sz="4400">
          <a:latin typeface="Calibri Light"/>
          <a:ea typeface="Calibri Light"/>
          <a:cs typeface="Calibri Light"/>
          <a:sym typeface="Calibri Light"/>
        </a:defRPr>
      </a:lvl4pPr>
      <a:lvl5pPr>
        <a:lnSpc>
          <a:spcPct val="90000"/>
        </a:lnSpc>
        <a:defRPr sz="4400">
          <a:latin typeface="Calibri Light"/>
          <a:ea typeface="Calibri Light"/>
          <a:cs typeface="Calibri Light"/>
          <a:sym typeface="Calibri Light"/>
        </a:defRPr>
      </a:lvl5pPr>
      <a:lvl6pPr>
        <a:lnSpc>
          <a:spcPct val="90000"/>
        </a:lnSpc>
        <a:defRPr sz="4400">
          <a:latin typeface="Calibri Light"/>
          <a:ea typeface="Calibri Light"/>
          <a:cs typeface="Calibri Light"/>
          <a:sym typeface="Calibri Light"/>
        </a:defRPr>
      </a:lvl6pPr>
      <a:lvl7pPr>
        <a:lnSpc>
          <a:spcPct val="90000"/>
        </a:lnSpc>
        <a:defRPr sz="4400">
          <a:latin typeface="Calibri Light"/>
          <a:ea typeface="Calibri Light"/>
          <a:cs typeface="Calibri Light"/>
          <a:sym typeface="Calibri Light"/>
        </a:defRPr>
      </a:lvl7pPr>
      <a:lvl8pPr>
        <a:lnSpc>
          <a:spcPct val="90000"/>
        </a:lnSpc>
        <a:defRPr sz="4400">
          <a:latin typeface="Calibri Light"/>
          <a:ea typeface="Calibri Light"/>
          <a:cs typeface="Calibri Light"/>
          <a:sym typeface="Calibri Light"/>
        </a:defRPr>
      </a:lvl8pPr>
      <a:lvl9pPr>
        <a:lnSpc>
          <a:spcPct val="90000"/>
        </a:lnSpc>
        <a:defRPr sz="4400">
          <a:latin typeface="Calibri Light"/>
          <a:ea typeface="Calibri Light"/>
          <a:cs typeface="Calibri Light"/>
          <a:sym typeface="Calibri Light"/>
        </a:defRPr>
      </a:lvl9pPr>
    </p:titleStyle>
    <p:bodyStyle>
      <a:lvl1pPr marL="228600" indent="-228600">
        <a:lnSpc>
          <a:spcPct val="90000"/>
        </a:lnSpc>
        <a:spcBef>
          <a:spcPts val="1000"/>
        </a:spcBef>
        <a:buSzPct val="100000"/>
        <a:buFont typeface="Arial"/>
        <a:buChar char="•"/>
        <a:defRPr sz="2800">
          <a:latin typeface="Calibri"/>
          <a:ea typeface="Calibri"/>
          <a:cs typeface="Calibri"/>
          <a:sym typeface="Calibri"/>
        </a:defRPr>
      </a:lvl1pPr>
      <a:lvl2pPr marL="723900" indent="-266700">
        <a:lnSpc>
          <a:spcPct val="90000"/>
        </a:lnSpc>
        <a:spcBef>
          <a:spcPts val="1000"/>
        </a:spcBef>
        <a:buSzPct val="100000"/>
        <a:buFont typeface="Arial"/>
        <a:buChar char="•"/>
        <a:defRPr sz="2800">
          <a:latin typeface="Calibri"/>
          <a:ea typeface="Calibri"/>
          <a:cs typeface="Calibri"/>
          <a:sym typeface="Calibri"/>
        </a:defRPr>
      </a:lvl2pPr>
      <a:lvl3pPr marL="1234438" indent="-320038">
        <a:lnSpc>
          <a:spcPct val="90000"/>
        </a:lnSpc>
        <a:spcBef>
          <a:spcPts val="1000"/>
        </a:spcBef>
        <a:buSzPct val="100000"/>
        <a:buFont typeface="Arial"/>
        <a:buChar char="•"/>
        <a:defRPr sz="2800">
          <a:latin typeface="Calibri"/>
          <a:ea typeface="Calibri"/>
          <a:cs typeface="Calibri"/>
          <a:sym typeface="Calibri"/>
        </a:defRPr>
      </a:lvl3pPr>
      <a:lvl4pPr marL="1727200" indent="-355600">
        <a:lnSpc>
          <a:spcPct val="90000"/>
        </a:lnSpc>
        <a:spcBef>
          <a:spcPts val="1000"/>
        </a:spcBef>
        <a:buSzPct val="100000"/>
        <a:buFont typeface="Arial"/>
        <a:buChar char="•"/>
        <a:defRPr sz="2800">
          <a:latin typeface="Calibri"/>
          <a:ea typeface="Calibri"/>
          <a:cs typeface="Calibri"/>
          <a:sym typeface="Calibri"/>
        </a:defRPr>
      </a:lvl4pPr>
      <a:lvl5pPr marL="2184400" indent="-355600">
        <a:lnSpc>
          <a:spcPct val="90000"/>
        </a:lnSpc>
        <a:spcBef>
          <a:spcPts val="1000"/>
        </a:spcBef>
        <a:buSzPct val="100000"/>
        <a:buFont typeface="Arial"/>
        <a:buChar char="•"/>
        <a:defRPr sz="2800">
          <a:latin typeface="Calibri"/>
          <a:ea typeface="Calibri"/>
          <a:cs typeface="Calibri"/>
          <a:sym typeface="Calibri"/>
        </a:defRPr>
      </a:lvl5pPr>
      <a:lvl6pPr marL="2641600" indent="-355600">
        <a:lnSpc>
          <a:spcPct val="90000"/>
        </a:lnSpc>
        <a:spcBef>
          <a:spcPts val="1000"/>
        </a:spcBef>
        <a:buSzPct val="100000"/>
        <a:buFont typeface="Arial"/>
        <a:buChar char="•"/>
        <a:defRPr sz="2800">
          <a:latin typeface="Calibri"/>
          <a:ea typeface="Calibri"/>
          <a:cs typeface="Calibri"/>
          <a:sym typeface="Calibri"/>
        </a:defRPr>
      </a:lvl6pPr>
      <a:lvl7pPr marL="3098800" indent="-355600">
        <a:lnSpc>
          <a:spcPct val="90000"/>
        </a:lnSpc>
        <a:spcBef>
          <a:spcPts val="1000"/>
        </a:spcBef>
        <a:buSzPct val="100000"/>
        <a:buFont typeface="Arial"/>
        <a:buChar char="•"/>
        <a:defRPr sz="2800">
          <a:latin typeface="Calibri"/>
          <a:ea typeface="Calibri"/>
          <a:cs typeface="Calibri"/>
          <a:sym typeface="Calibri"/>
        </a:defRPr>
      </a:lvl7pPr>
      <a:lvl8pPr marL="3556000" indent="-355600">
        <a:lnSpc>
          <a:spcPct val="90000"/>
        </a:lnSpc>
        <a:spcBef>
          <a:spcPts val="1000"/>
        </a:spcBef>
        <a:buSzPct val="100000"/>
        <a:buFont typeface="Arial"/>
        <a:buChar char="•"/>
        <a:defRPr sz="2800">
          <a:latin typeface="Calibri"/>
          <a:ea typeface="Calibri"/>
          <a:cs typeface="Calibri"/>
          <a:sym typeface="Calibri"/>
        </a:defRPr>
      </a:lvl8pPr>
      <a:lvl9pPr marL="4013200" indent="-355600">
        <a:lnSpc>
          <a:spcPct val="90000"/>
        </a:lnSpc>
        <a:spcBef>
          <a:spcPts val="1000"/>
        </a:spcBef>
        <a:buSzPct val="100000"/>
        <a:buFont typeface="Arial"/>
        <a:buChar char="•"/>
        <a:defRPr sz="28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algn="r">
        <a:defRPr sz="1200">
          <a:solidFill>
            <a:schemeClr val="tx1"/>
          </a:solidFill>
          <a:latin typeface="+mn-lt"/>
          <a:ea typeface="+mn-ea"/>
          <a:cs typeface="+mn-cs"/>
          <a:sym typeface="Calibri"/>
        </a:defRPr>
      </a:lvl2pPr>
      <a:lvl3pPr algn="r">
        <a:defRPr sz="1200">
          <a:solidFill>
            <a:schemeClr val="tx1"/>
          </a:solidFill>
          <a:latin typeface="+mn-lt"/>
          <a:ea typeface="+mn-ea"/>
          <a:cs typeface="+mn-cs"/>
          <a:sym typeface="Calibri"/>
        </a:defRPr>
      </a:lvl3pPr>
      <a:lvl4pPr algn="r">
        <a:defRPr sz="1200">
          <a:solidFill>
            <a:schemeClr val="tx1"/>
          </a:solidFill>
          <a:latin typeface="+mn-lt"/>
          <a:ea typeface="+mn-ea"/>
          <a:cs typeface="+mn-cs"/>
          <a:sym typeface="Calibri"/>
        </a:defRPr>
      </a:lvl4pPr>
      <a:lvl5pPr algn="r">
        <a:defRPr sz="1200">
          <a:solidFill>
            <a:schemeClr val="tx1"/>
          </a:solidFill>
          <a:latin typeface="+mn-lt"/>
          <a:ea typeface="+mn-ea"/>
          <a:cs typeface="+mn-cs"/>
          <a:sym typeface="Calibri"/>
        </a:defRPr>
      </a:lvl5pPr>
      <a:lvl6pPr algn="r">
        <a:defRPr sz="1200">
          <a:solidFill>
            <a:schemeClr val="tx1"/>
          </a:solidFill>
          <a:latin typeface="+mn-lt"/>
          <a:ea typeface="+mn-ea"/>
          <a:cs typeface="+mn-cs"/>
          <a:sym typeface="Calibri"/>
        </a:defRPr>
      </a:lvl6pPr>
      <a:lvl7pPr algn="r">
        <a:defRPr sz="1200">
          <a:solidFill>
            <a:schemeClr val="tx1"/>
          </a:solidFill>
          <a:latin typeface="+mn-lt"/>
          <a:ea typeface="+mn-ea"/>
          <a:cs typeface="+mn-cs"/>
          <a:sym typeface="Calibri"/>
        </a:defRPr>
      </a:lvl7pPr>
      <a:lvl8pPr algn="r">
        <a:defRPr sz="1200">
          <a:solidFill>
            <a:schemeClr val="tx1"/>
          </a:solidFill>
          <a:latin typeface="+mn-lt"/>
          <a:ea typeface="+mn-ea"/>
          <a:cs typeface="+mn-cs"/>
          <a:sym typeface="Calibri"/>
        </a:defRPr>
      </a:lvl8pPr>
      <a:lvl9pPr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7" name="image1.png"/>
          <p:cNvPicPr/>
          <p:nvPr/>
        </p:nvPicPr>
        <p:blipFill>
          <a:blip r:embed="rId2"/>
          <a:stretch>
            <a:fillRect/>
          </a:stretch>
        </p:blipFill>
        <p:spPr>
          <a:xfrm>
            <a:off x="0" y="0"/>
            <a:ext cx="4572000" cy="6858000"/>
          </a:xfrm>
          <a:prstGeom prst="rect">
            <a:avLst/>
          </a:prstGeom>
          <a:ln w="12700">
            <a:miter lim="400000"/>
          </a:ln>
        </p:spPr>
      </p:pic>
      <p:sp>
        <p:nvSpPr>
          <p:cNvPr id="48" name="Shape 48"/>
          <p:cNvSpPr>
            <a:spLocks noGrp="1"/>
          </p:cNvSpPr>
          <p:nvPr>
            <p:ph type="title"/>
          </p:nvPr>
        </p:nvSpPr>
        <p:spPr>
          <a:xfrm>
            <a:off x="211393" y="637741"/>
            <a:ext cx="11769213" cy="2852381"/>
          </a:xfrm>
          <a:prstGeom prst="rect">
            <a:avLst/>
          </a:prstGeom>
        </p:spPr>
        <p:txBody>
          <a:bodyPr>
            <a:normAutofit/>
          </a:bodyPr>
          <a:lstStyle/>
          <a:p>
            <a:pPr>
              <a:defRPr sz="1800"/>
            </a:pPr>
            <a:r>
              <a:rPr lang="en-US" sz="3600" dirty="0">
                <a:solidFill>
                  <a:schemeClr val="bg1"/>
                </a:solidFill>
                <a:latin typeface="Cambria" panose="02040503050406030204" pitchFamily="18" charset="0"/>
                <a:ea typeface="Cambria" panose="02040503050406030204" pitchFamily="18" charset="0"/>
              </a:rPr>
              <a:t>Mom bloggers as self-enterprising individuals: Exploring </a:t>
            </a:r>
            <a:r>
              <a:rPr lang="en-GB" sz="3600" dirty="0">
                <a:solidFill>
                  <a:schemeClr val="bg1"/>
                </a:solidFill>
                <a:latin typeface="Cambria" panose="02040503050406030204" pitchFamily="18" charset="0"/>
                <a:ea typeface="Cambria" panose="02040503050406030204" pitchFamily="18" charset="0"/>
              </a:rPr>
              <a:t>‘</a:t>
            </a:r>
            <a:r>
              <a:rPr lang="en-US" sz="3600" dirty="0">
                <a:solidFill>
                  <a:schemeClr val="bg1"/>
                </a:solidFill>
                <a:latin typeface="Cambria" panose="02040503050406030204" pitchFamily="18" charset="0"/>
                <a:ea typeface="Cambria" panose="02040503050406030204" pitchFamily="18" charset="0"/>
              </a:rPr>
              <a:t>new’ forms of fragile identity work being carried out across the Finnish blogosphere </a:t>
            </a:r>
            <a:br>
              <a:rPr lang="fi-FI" sz="3600" dirty="0">
                <a:solidFill>
                  <a:schemeClr val="bg1"/>
                </a:solidFill>
              </a:rPr>
            </a:br>
            <a:endParaRPr sz="3600" dirty="0">
              <a:solidFill>
                <a:schemeClr val="bg1"/>
              </a:solidFill>
              <a:latin typeface="Cambria"/>
              <a:ea typeface="Cambria"/>
              <a:cs typeface="Cambria"/>
              <a:sym typeface="Cambria"/>
            </a:endParaRPr>
          </a:p>
        </p:txBody>
      </p:sp>
      <p:sp>
        <p:nvSpPr>
          <p:cNvPr id="49" name="Shape 49"/>
          <p:cNvSpPr>
            <a:spLocks noGrp="1"/>
          </p:cNvSpPr>
          <p:nvPr>
            <p:ph type="body" idx="1"/>
          </p:nvPr>
        </p:nvSpPr>
        <p:spPr>
          <a:xfrm>
            <a:off x="3569675" y="4127862"/>
            <a:ext cx="7280617" cy="3284142"/>
          </a:xfrm>
          <a:prstGeom prst="rect">
            <a:avLst/>
          </a:prstGeom>
        </p:spPr>
        <p:txBody>
          <a:bodyPr>
            <a:normAutofit/>
          </a:bodyPr>
          <a:lstStyle/>
          <a:p>
            <a:pPr lvl="0">
              <a:defRPr sz="1800"/>
            </a:pPr>
            <a:r>
              <a:rPr lang="fi-FI" sz="2000" dirty="0">
                <a:solidFill>
                  <a:srgbClr val="FFFFFF"/>
                </a:solidFill>
                <a:latin typeface="Cambria"/>
                <a:ea typeface="Cambria"/>
                <a:cs typeface="Cambria"/>
                <a:sym typeface="Cambria"/>
              </a:rPr>
              <a:t>WORK</a:t>
            </a:r>
            <a:r>
              <a:rPr sz="2000" dirty="0">
                <a:solidFill>
                  <a:srgbClr val="FFFFFF"/>
                </a:solidFill>
                <a:latin typeface="Cambria"/>
                <a:ea typeface="Cambria"/>
                <a:cs typeface="Cambria"/>
                <a:sym typeface="Cambria"/>
              </a:rPr>
              <a:t> –conference </a:t>
            </a:r>
          </a:p>
          <a:p>
            <a:pPr lvl="0">
              <a:defRPr sz="1800"/>
            </a:pPr>
            <a:r>
              <a:rPr lang="fi-FI" sz="2000" dirty="0">
                <a:solidFill>
                  <a:srgbClr val="FFFFFF"/>
                </a:solidFill>
                <a:latin typeface="Cambria"/>
                <a:ea typeface="Cambria"/>
                <a:cs typeface="Cambria"/>
                <a:sym typeface="Cambria"/>
              </a:rPr>
              <a:t>14-16 August</a:t>
            </a:r>
            <a:r>
              <a:rPr sz="2000" dirty="0">
                <a:solidFill>
                  <a:srgbClr val="FFFFFF"/>
                </a:solidFill>
                <a:latin typeface="Cambria"/>
                <a:ea typeface="Cambria"/>
                <a:cs typeface="Cambria"/>
                <a:sym typeface="Cambria"/>
              </a:rPr>
              <a:t> 201</a:t>
            </a:r>
            <a:r>
              <a:rPr lang="fi-FI" sz="2000" dirty="0">
                <a:solidFill>
                  <a:srgbClr val="FFFFFF"/>
                </a:solidFill>
                <a:latin typeface="Cambria"/>
                <a:ea typeface="Cambria"/>
                <a:cs typeface="Cambria"/>
                <a:sym typeface="Cambria"/>
              </a:rPr>
              <a:t>9</a:t>
            </a:r>
            <a:r>
              <a:rPr sz="2000" dirty="0">
                <a:solidFill>
                  <a:srgbClr val="FFFFFF"/>
                </a:solidFill>
                <a:latin typeface="Cambria"/>
                <a:ea typeface="Cambria"/>
                <a:cs typeface="Cambria"/>
                <a:sym typeface="Cambria"/>
              </a:rPr>
              <a:t>, </a:t>
            </a:r>
            <a:r>
              <a:rPr lang="fi-FI" sz="2000" dirty="0">
                <a:solidFill>
                  <a:srgbClr val="FFFFFF"/>
                </a:solidFill>
                <a:latin typeface="Cambria"/>
                <a:ea typeface="Cambria"/>
                <a:cs typeface="Cambria"/>
                <a:sym typeface="Cambria"/>
              </a:rPr>
              <a:t>Helsinki, Finland</a:t>
            </a:r>
            <a:endParaRPr sz="2000" dirty="0">
              <a:solidFill>
                <a:srgbClr val="FFFFFF"/>
              </a:solidFill>
              <a:latin typeface="Cambria"/>
              <a:ea typeface="Cambria"/>
              <a:cs typeface="Cambria"/>
              <a:sym typeface="Cambria"/>
            </a:endParaRPr>
          </a:p>
          <a:p>
            <a:pPr lvl="0">
              <a:defRPr sz="1800"/>
            </a:pPr>
            <a:endParaRPr sz="2000" dirty="0">
              <a:solidFill>
                <a:srgbClr val="FFFFFF"/>
              </a:solidFill>
              <a:latin typeface="Cambria"/>
              <a:ea typeface="Cambria"/>
              <a:cs typeface="Cambria"/>
              <a:sym typeface="Cambria"/>
            </a:endParaRPr>
          </a:p>
          <a:p>
            <a:pPr lvl="0">
              <a:defRPr sz="1800"/>
            </a:pPr>
            <a:r>
              <a:rPr lang="fi-FI" sz="2000" dirty="0">
                <a:solidFill>
                  <a:srgbClr val="FFFFFF"/>
                </a:solidFill>
                <a:latin typeface="Cambria"/>
                <a:ea typeface="Cambria"/>
                <a:cs typeface="Cambria"/>
                <a:sym typeface="Cambria"/>
              </a:rPr>
              <a:t>Suvi Satama (stsata@utu.fi)</a:t>
            </a:r>
          </a:p>
          <a:p>
            <a:pPr lvl="0">
              <a:defRPr sz="1800"/>
            </a:pPr>
            <a:r>
              <a:rPr lang="fi-FI" sz="2000" dirty="0">
                <a:solidFill>
                  <a:srgbClr val="FFFFFF"/>
                </a:solidFill>
                <a:latin typeface="Cambria"/>
                <a:ea typeface="Cambria"/>
                <a:cs typeface="Cambria"/>
                <a:sym typeface="Cambria"/>
              </a:rPr>
              <a:t>and A</a:t>
            </a:r>
            <a:r>
              <a:rPr sz="2000" dirty="0" err="1">
                <a:solidFill>
                  <a:srgbClr val="FFFFFF"/>
                </a:solidFill>
                <a:latin typeface="Cambria"/>
                <a:ea typeface="Cambria"/>
                <a:cs typeface="Cambria"/>
                <a:sym typeface="Cambria"/>
              </a:rPr>
              <a:t>strid</a:t>
            </a:r>
            <a:r>
              <a:rPr sz="2000" dirty="0">
                <a:solidFill>
                  <a:srgbClr val="FFFFFF"/>
                </a:solidFill>
                <a:latin typeface="Cambria"/>
                <a:ea typeface="Cambria"/>
                <a:cs typeface="Cambria"/>
                <a:sym typeface="Cambria"/>
              </a:rPr>
              <a:t> </a:t>
            </a:r>
            <a:r>
              <a:rPr sz="2000" dirty="0" err="1">
                <a:solidFill>
                  <a:srgbClr val="FFFFFF"/>
                </a:solidFill>
                <a:latin typeface="Cambria"/>
                <a:ea typeface="Cambria"/>
                <a:cs typeface="Cambria"/>
                <a:sym typeface="Cambria"/>
              </a:rPr>
              <a:t>Huopalainen</a:t>
            </a:r>
            <a:r>
              <a:rPr sz="2000" dirty="0">
                <a:solidFill>
                  <a:srgbClr val="FFFFFF"/>
                </a:solidFill>
                <a:latin typeface="Cambria"/>
                <a:ea typeface="Cambria"/>
                <a:cs typeface="Cambria"/>
                <a:sym typeface="Cambria"/>
              </a:rPr>
              <a:t> (ahuopala@abo.fi)</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7" name="Shape 57"/>
          <p:cNvSpPr>
            <a:spLocks noGrp="1"/>
          </p:cNvSpPr>
          <p:nvPr>
            <p:ph type="title"/>
          </p:nvPr>
        </p:nvSpPr>
        <p:spPr>
          <a:xfrm>
            <a:off x="838200" y="365125"/>
            <a:ext cx="10515600" cy="1325563"/>
          </a:xfrm>
          <a:prstGeom prst="rect">
            <a:avLst/>
          </a:prstGeom>
          <a:solidFill/>
        </p:spPr>
        <p:txBody>
          <a:bodyPr lIns="0" tIns="0" rIns="0" bIns="0"/>
          <a:lstStyle>
            <a:lvl1pPr>
              <a:defRPr>
                <a:solidFill>
                  <a:srgbClr val="FFFFFF"/>
                </a:solidFill>
                <a:latin typeface="Cambria"/>
                <a:ea typeface="Cambria"/>
                <a:cs typeface="Cambria"/>
                <a:sym typeface="Cambria"/>
              </a:defRPr>
            </a:lvl1pPr>
          </a:lstStyle>
          <a:p>
            <a:pPr lvl="0">
              <a:defRPr sz="1800">
                <a:solidFill>
                  <a:srgbClr val="000000"/>
                </a:solidFill>
              </a:defRPr>
            </a:pPr>
            <a:r>
              <a:rPr lang="fi-FI" sz="4400" dirty="0" err="1">
                <a:solidFill>
                  <a:srgbClr val="FFFFFF"/>
                </a:solidFill>
              </a:rPr>
              <a:t>The</a:t>
            </a:r>
            <a:r>
              <a:rPr lang="fi-FI" sz="4400" dirty="0">
                <a:solidFill>
                  <a:srgbClr val="FFFFFF"/>
                </a:solidFill>
              </a:rPr>
              <a:t> idea of </a:t>
            </a:r>
            <a:r>
              <a:rPr lang="fi-FI" sz="4400" dirty="0" err="1">
                <a:solidFill>
                  <a:srgbClr val="FFFFFF"/>
                </a:solidFill>
              </a:rPr>
              <a:t>our</a:t>
            </a:r>
            <a:r>
              <a:rPr lang="fi-FI" sz="4400" dirty="0">
                <a:solidFill>
                  <a:srgbClr val="FFFFFF"/>
                </a:solidFill>
              </a:rPr>
              <a:t> </a:t>
            </a:r>
            <a:r>
              <a:rPr lang="fi-FI" sz="4400" dirty="0" err="1">
                <a:solidFill>
                  <a:srgbClr val="FFFFFF"/>
                </a:solidFill>
              </a:rPr>
              <a:t>paper</a:t>
            </a:r>
            <a:endParaRPr sz="4400" dirty="0">
              <a:solidFill>
                <a:srgbClr val="FFFFFF"/>
              </a:solidFill>
            </a:endParaRPr>
          </a:p>
        </p:txBody>
      </p:sp>
      <p:sp>
        <p:nvSpPr>
          <p:cNvPr id="58" name="Shape 58"/>
          <p:cNvSpPr>
            <a:spLocks noGrp="1"/>
          </p:cNvSpPr>
          <p:nvPr>
            <p:ph type="body" idx="1"/>
          </p:nvPr>
        </p:nvSpPr>
        <p:spPr>
          <a:xfrm>
            <a:off x="838200" y="1878778"/>
            <a:ext cx="10515600" cy="4731028"/>
          </a:xfrm>
          <a:prstGeom prst="rect">
            <a:avLst/>
          </a:prstGeom>
        </p:spPr>
        <p:txBody>
          <a:bodyPr>
            <a:normAutofit/>
          </a:bodyPr>
          <a:lstStyle/>
          <a:p>
            <a:pPr marL="195942" lvl="0" indent="-195942">
              <a:buClr>
                <a:srgbClr val="FFFFFF"/>
              </a:buClr>
              <a:defRPr sz="1800"/>
            </a:pPr>
            <a:r>
              <a:rPr lang="en-GB" sz="2400" dirty="0">
                <a:solidFill>
                  <a:schemeClr val="bg1"/>
                </a:solidFill>
                <a:latin typeface="Cambria" panose="02040503050406030204" pitchFamily="18" charset="0"/>
                <a:ea typeface="Cambria" panose="02040503050406030204" pitchFamily="18" charset="0"/>
              </a:rPr>
              <a:t>This paper delves into the communicative practices of mom blogging as a multiple and intriguing site for (gendered) identity work.</a:t>
            </a:r>
          </a:p>
          <a:p>
            <a:pPr marL="195942" lvl="0" indent="-195942">
              <a:buClr>
                <a:srgbClr val="FFFFFF"/>
              </a:buClr>
              <a:defRPr sz="1800"/>
            </a:pPr>
            <a:r>
              <a:rPr lang="en-GB" sz="2400" dirty="0">
                <a:solidFill>
                  <a:schemeClr val="bg1"/>
                </a:solidFill>
                <a:latin typeface="Cambria" panose="02040503050406030204" pitchFamily="18" charset="0"/>
                <a:ea typeface="Cambria" panose="02040503050406030204" pitchFamily="18" charset="0"/>
              </a:rPr>
              <a:t>Here, we ask how digital technologies, dominant expectations and normative idea(l)s relating to both (self-)entrepreneurship and motherhood come to shape, discipline and construct contemporary maternal entrepreneurial subjectivities. </a:t>
            </a:r>
            <a:endParaRPr sz="2400" dirty="0">
              <a:solidFill>
                <a:schemeClr val="bg1"/>
              </a:solidFill>
              <a:latin typeface="Cambria" panose="02040503050406030204" pitchFamily="18" charset="0"/>
              <a:ea typeface="Cambria" panose="02040503050406030204" pitchFamily="18" charset="0"/>
              <a:cs typeface="Cambria"/>
              <a:sym typeface="Cambria"/>
            </a:endParaRPr>
          </a:p>
        </p:txBody>
      </p:sp>
    </p:spTree>
    <p:extLst>
      <p:ext uri="{BB962C8B-B14F-4D97-AF65-F5344CB8AC3E}">
        <p14:creationId xmlns:p14="http://schemas.microsoft.com/office/powerpoint/2010/main" val="122876635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7" name="Shape 57"/>
          <p:cNvSpPr>
            <a:spLocks noGrp="1"/>
          </p:cNvSpPr>
          <p:nvPr>
            <p:ph type="title"/>
          </p:nvPr>
        </p:nvSpPr>
        <p:spPr>
          <a:xfrm>
            <a:off x="838200" y="365125"/>
            <a:ext cx="10515600" cy="1325563"/>
          </a:xfrm>
          <a:prstGeom prst="rect">
            <a:avLst/>
          </a:prstGeom>
          <a:solidFill/>
        </p:spPr>
        <p:txBody>
          <a:bodyPr lIns="0" tIns="0" rIns="0" bIns="0"/>
          <a:lstStyle>
            <a:lvl1pPr>
              <a:defRPr>
                <a:solidFill>
                  <a:srgbClr val="FFFFFF"/>
                </a:solidFill>
                <a:latin typeface="Cambria"/>
                <a:ea typeface="Cambria"/>
                <a:cs typeface="Cambria"/>
                <a:sym typeface="Cambria"/>
              </a:defRPr>
            </a:lvl1pPr>
          </a:lstStyle>
          <a:p>
            <a:pPr lvl="0">
              <a:defRPr sz="1800">
                <a:solidFill>
                  <a:srgbClr val="000000"/>
                </a:solidFill>
              </a:defRPr>
            </a:pPr>
            <a:r>
              <a:rPr lang="fi-FI" sz="4400" dirty="0" err="1">
                <a:solidFill>
                  <a:srgbClr val="FFFFFF"/>
                </a:solidFill>
              </a:rPr>
              <a:t>Research</a:t>
            </a:r>
            <a:r>
              <a:rPr lang="fi-FI" sz="4400" dirty="0">
                <a:solidFill>
                  <a:srgbClr val="FFFFFF"/>
                </a:solidFill>
              </a:rPr>
              <a:t> </a:t>
            </a:r>
            <a:r>
              <a:rPr lang="fi-FI" sz="4400" dirty="0" err="1">
                <a:solidFill>
                  <a:srgbClr val="FFFFFF"/>
                </a:solidFill>
              </a:rPr>
              <a:t>questions</a:t>
            </a:r>
            <a:endParaRPr sz="4400" dirty="0">
              <a:solidFill>
                <a:srgbClr val="FFFFFF"/>
              </a:solidFill>
            </a:endParaRPr>
          </a:p>
        </p:txBody>
      </p:sp>
      <p:sp>
        <p:nvSpPr>
          <p:cNvPr id="58" name="Shape 58"/>
          <p:cNvSpPr>
            <a:spLocks noGrp="1"/>
          </p:cNvSpPr>
          <p:nvPr>
            <p:ph type="body" idx="1"/>
          </p:nvPr>
        </p:nvSpPr>
        <p:spPr>
          <a:xfrm>
            <a:off x="838200" y="1878778"/>
            <a:ext cx="10515600" cy="4351338"/>
          </a:xfrm>
          <a:prstGeom prst="rect">
            <a:avLst/>
          </a:prstGeom>
        </p:spPr>
        <p:txBody>
          <a:bodyPr>
            <a:normAutofit/>
          </a:bodyPr>
          <a:lstStyle/>
          <a:p>
            <a:pPr marL="195942" lvl="0" indent="-195942">
              <a:buClr>
                <a:srgbClr val="FFFFFF"/>
              </a:buClr>
              <a:defRPr sz="1800"/>
            </a:pPr>
            <a:r>
              <a:rPr lang="en-GB" sz="3200" dirty="0">
                <a:solidFill>
                  <a:schemeClr val="bg1"/>
                </a:solidFill>
                <a:latin typeface="Cambria" panose="02040503050406030204" pitchFamily="18" charset="0"/>
                <a:ea typeface="Cambria" panose="02040503050406030204" pitchFamily="18" charset="0"/>
              </a:rPr>
              <a:t>How do mom bloggers negotiate their multiple identities – as mothers, entrepreneurs and consumers on their blogs?</a:t>
            </a:r>
          </a:p>
          <a:p>
            <a:pPr marL="195942" lvl="0" indent="-195942">
              <a:buClr>
                <a:srgbClr val="FFFFFF"/>
              </a:buClr>
              <a:defRPr sz="1800"/>
            </a:pPr>
            <a:r>
              <a:rPr lang="en-GB" sz="3200" dirty="0">
                <a:solidFill>
                  <a:schemeClr val="bg1"/>
                </a:solidFill>
                <a:latin typeface="Cambria" panose="02040503050406030204" pitchFamily="18" charset="0"/>
                <a:ea typeface="Cambria" panose="02040503050406030204" pitchFamily="18" charset="0"/>
              </a:rPr>
              <a:t> </a:t>
            </a:r>
            <a:r>
              <a:rPr lang="en-GB" sz="3200" dirty="0">
                <a:solidFill>
                  <a:schemeClr val="bg1"/>
                </a:solidFill>
                <a:latin typeface="Times New Roman" panose="02020603050405020304" pitchFamily="18" charset="0"/>
                <a:ea typeface="Times New Roman" panose="02020603050405020304" pitchFamily="18" charset="0"/>
              </a:rPr>
              <a:t>What kind of tensions or contradictions related to motherhood and self-entrepreneurship do the bloggers write about in the context of ‘new’ and emerging digital work, and how are these matters dealt with or communicated on the blog? </a:t>
            </a:r>
            <a:endParaRPr sz="3200" dirty="0">
              <a:solidFill>
                <a:schemeClr val="bg1"/>
              </a:solidFill>
              <a:latin typeface="Cambria" panose="02040503050406030204" pitchFamily="18" charset="0"/>
              <a:ea typeface="Cambria" panose="02040503050406030204" pitchFamily="18" charset="0"/>
              <a:cs typeface="Cambria"/>
              <a:sym typeface="Cambria"/>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3" name="Shape 53"/>
          <p:cNvSpPr>
            <a:spLocks noGrp="1"/>
          </p:cNvSpPr>
          <p:nvPr>
            <p:ph type="body" idx="1"/>
          </p:nvPr>
        </p:nvSpPr>
        <p:spPr>
          <a:prstGeom prst="rect">
            <a:avLst/>
          </a:prstGeom>
        </p:spPr>
        <p:txBody>
          <a:bodyPr/>
          <a:lstStyle>
            <a:lvl1pPr marL="0" indent="0" algn="ctr">
              <a:buSzTx/>
              <a:buNone/>
            </a:lvl1pPr>
          </a:lstStyle>
          <a:p>
            <a:pPr lvl="0">
              <a:defRPr sz="1800"/>
            </a:pPr>
            <a:r>
              <a:rPr sz="2800" dirty="0"/>
              <a:t>https://polarnopyret https://www.google.fi/url?sa=i&amp;rct=j&amp;q=&amp;esrc=s&amp;source=images&amp;cd=&amp;ved=0ahUKEwi4qqKCh-jUAhVIKFAKHZ8VBwYQjRwIBw&amp;url=https%3A%2F%2Fwww.pinterest.com%2Fexplore%2Fkids-fashion%2F&amp;psig=AFQjCNHoqyfuLFObj0nKvxQf7nDSB8LEAg&amp;ust=1498997508160096.fi/media/wp-content/uploads/2016/06/Filosofiamme-pysty.jpg https://polarnopyret.fi/media/wp-content/uploads/2016/06/Filosofiamme-pysty.jpg</a:t>
            </a:r>
          </a:p>
        </p:txBody>
      </p:sp>
      <p:pic>
        <p:nvPicPr>
          <p:cNvPr id="3" name="Kuva 2" descr="Kuva, joka sisältää kohteen lattia, sisä, seinä, eläminen&#10;&#10;Kuvaus luotu automaattisesti">
            <a:extLst>
              <a:ext uri="{FF2B5EF4-FFF2-40B4-BE49-F238E27FC236}">
                <a16:creationId xmlns:a16="http://schemas.microsoft.com/office/drawing/2014/main" id="{588675A2-E13B-4FA3-9618-4764C4F64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4645" y="0"/>
            <a:ext cx="5147480" cy="685800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7" name="Shape 67"/>
          <p:cNvSpPr>
            <a:spLocks noGrp="1"/>
          </p:cNvSpPr>
          <p:nvPr>
            <p:ph type="title"/>
          </p:nvPr>
        </p:nvSpPr>
        <p:spPr>
          <a:xfrm>
            <a:off x="838200" y="230186"/>
            <a:ext cx="10515600" cy="1595441"/>
          </a:xfrm>
          <a:prstGeom prst="rect">
            <a:avLst/>
          </a:prstGeom>
        </p:spPr>
        <p:txBody>
          <a:bodyPr/>
          <a:lstStyle>
            <a:lvl1pPr>
              <a:defRPr>
                <a:solidFill>
                  <a:srgbClr val="FFFFFF"/>
                </a:solidFill>
                <a:latin typeface="Cambria"/>
                <a:ea typeface="Cambria"/>
                <a:cs typeface="Cambria"/>
                <a:sym typeface="Cambria"/>
              </a:defRPr>
            </a:lvl1pPr>
          </a:lstStyle>
          <a:p>
            <a:pPr lvl="0">
              <a:defRPr sz="1800">
                <a:solidFill>
                  <a:srgbClr val="000000"/>
                </a:solidFill>
              </a:defRPr>
            </a:pPr>
            <a:r>
              <a:rPr sz="4400" dirty="0" err="1">
                <a:solidFill>
                  <a:schemeClr val="bg1"/>
                </a:solidFill>
              </a:rPr>
              <a:t>Theoretica</a:t>
            </a:r>
            <a:r>
              <a:rPr lang="fi-FI" sz="4400" dirty="0">
                <a:solidFill>
                  <a:schemeClr val="bg1"/>
                </a:solidFill>
              </a:rPr>
              <a:t>l </a:t>
            </a:r>
            <a:r>
              <a:rPr lang="fi-FI" sz="4400" dirty="0" err="1">
                <a:solidFill>
                  <a:schemeClr val="bg1"/>
                </a:solidFill>
              </a:rPr>
              <a:t>concepts</a:t>
            </a:r>
            <a:r>
              <a:rPr lang="fi-FI" sz="4400" dirty="0">
                <a:solidFill>
                  <a:schemeClr val="bg1"/>
                </a:solidFill>
              </a:rPr>
              <a:t> of </a:t>
            </a:r>
            <a:r>
              <a:rPr lang="fi-FI" sz="4400" dirty="0" err="1">
                <a:solidFill>
                  <a:schemeClr val="bg1"/>
                </a:solidFill>
              </a:rPr>
              <a:t>the</a:t>
            </a:r>
            <a:r>
              <a:rPr lang="fi-FI" sz="4400" dirty="0">
                <a:solidFill>
                  <a:schemeClr val="bg1"/>
                </a:solidFill>
              </a:rPr>
              <a:t> </a:t>
            </a:r>
            <a:r>
              <a:rPr lang="fi-FI" sz="4400" dirty="0" err="1">
                <a:solidFill>
                  <a:schemeClr val="bg1"/>
                </a:solidFill>
              </a:rPr>
              <a:t>paper</a:t>
            </a:r>
            <a:endParaRPr sz="4400" dirty="0">
              <a:solidFill>
                <a:schemeClr val="bg1"/>
              </a:solidFill>
            </a:endParaRPr>
          </a:p>
        </p:txBody>
      </p:sp>
      <p:sp>
        <p:nvSpPr>
          <p:cNvPr id="68" name="Shape 68"/>
          <p:cNvSpPr>
            <a:spLocks noGrp="1"/>
          </p:cNvSpPr>
          <p:nvPr>
            <p:ph type="body" idx="1"/>
          </p:nvPr>
        </p:nvSpPr>
        <p:spPr>
          <a:prstGeom prst="rect">
            <a:avLst/>
          </a:prstGeom>
        </p:spPr>
        <p:txBody>
          <a:bodyPr>
            <a:normAutofit/>
          </a:bodyPr>
          <a:lstStyle/>
          <a:p>
            <a:pPr marL="406400" lvl="0" indent="-406400">
              <a:buClr>
                <a:srgbClr val="FFFFFF"/>
              </a:buClr>
              <a:defRPr sz="1800"/>
            </a:pPr>
            <a:r>
              <a:rPr lang="fi-FI" sz="3200" dirty="0">
                <a:solidFill>
                  <a:schemeClr val="bg1"/>
                </a:solidFill>
                <a:latin typeface="Cambria"/>
                <a:ea typeface="Cambria"/>
                <a:cs typeface="Cambria"/>
                <a:sym typeface="Cambria"/>
              </a:rPr>
              <a:t>Digital labour, </a:t>
            </a:r>
            <a:r>
              <a:rPr lang="fi-FI" sz="3200" dirty="0" err="1">
                <a:solidFill>
                  <a:schemeClr val="bg1"/>
                </a:solidFill>
                <a:latin typeface="Cambria"/>
                <a:ea typeface="Cambria"/>
                <a:cs typeface="Cambria"/>
                <a:sym typeface="Cambria"/>
              </a:rPr>
              <a:t>blogging</a:t>
            </a:r>
            <a:endParaRPr lang="fi-FI" sz="3200" dirty="0">
              <a:solidFill>
                <a:schemeClr val="bg1"/>
              </a:solidFill>
              <a:latin typeface="Cambria"/>
              <a:ea typeface="Cambria"/>
              <a:cs typeface="Cambria"/>
              <a:sym typeface="Cambria"/>
            </a:endParaRPr>
          </a:p>
          <a:p>
            <a:pPr marL="406400" lvl="0" indent="-406400">
              <a:buClr>
                <a:srgbClr val="FFFFFF"/>
              </a:buClr>
              <a:defRPr sz="1800"/>
            </a:pPr>
            <a:r>
              <a:rPr lang="fi-FI" sz="3200" dirty="0" err="1">
                <a:solidFill>
                  <a:schemeClr val="bg1"/>
                </a:solidFill>
                <a:latin typeface="Cambria"/>
                <a:ea typeface="Cambria"/>
                <a:cs typeface="Cambria"/>
                <a:sym typeface="Cambria"/>
              </a:rPr>
              <a:t>Mumpreneurship</a:t>
            </a:r>
            <a:endParaRPr lang="fi-FI" sz="3200" dirty="0">
              <a:solidFill>
                <a:schemeClr val="bg1"/>
              </a:solidFill>
              <a:latin typeface="Cambria"/>
              <a:ea typeface="Cambria"/>
              <a:cs typeface="Cambria"/>
              <a:sym typeface="Cambria"/>
            </a:endParaRPr>
          </a:p>
          <a:p>
            <a:pPr marL="406400" lvl="0" indent="-406400">
              <a:buClr>
                <a:srgbClr val="FFFFFF"/>
              </a:buClr>
              <a:defRPr sz="1800"/>
            </a:pPr>
            <a:r>
              <a:rPr lang="fi-FI" sz="3200" dirty="0">
                <a:solidFill>
                  <a:schemeClr val="bg1"/>
                </a:solidFill>
                <a:latin typeface="Cambria"/>
                <a:ea typeface="Cambria"/>
                <a:cs typeface="Cambria"/>
                <a:sym typeface="Cambria"/>
              </a:rPr>
              <a:t>Identity </a:t>
            </a:r>
            <a:r>
              <a:rPr lang="fi-FI" sz="3200" dirty="0" err="1">
                <a:solidFill>
                  <a:schemeClr val="bg1"/>
                </a:solidFill>
                <a:latin typeface="Cambria"/>
                <a:ea typeface="Cambria"/>
                <a:cs typeface="Cambria"/>
                <a:sym typeface="Cambria"/>
              </a:rPr>
              <a:t>work</a:t>
            </a:r>
            <a:endParaRPr lang="fi-FI" sz="3200" dirty="0">
              <a:solidFill>
                <a:schemeClr val="bg1"/>
              </a:solidFill>
              <a:latin typeface="Cambria"/>
              <a:ea typeface="Cambria"/>
              <a:cs typeface="Cambria"/>
              <a:sym typeface="Cambria"/>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 name="Shape 51"/>
          <p:cNvSpPr>
            <a:spLocks noGrp="1"/>
          </p:cNvSpPr>
          <p:nvPr>
            <p:ph type="body" idx="1"/>
          </p:nvPr>
        </p:nvSpPr>
        <p:spPr>
          <a:xfrm>
            <a:off x="838200" y="2086884"/>
            <a:ext cx="10515600" cy="4131038"/>
          </a:xfrm>
          <a:prstGeom prst="rect">
            <a:avLst/>
          </a:prstGeom>
        </p:spPr>
        <p:txBody>
          <a:bodyPr>
            <a:normAutofit/>
          </a:bodyPr>
          <a:lstStyle/>
          <a:p>
            <a:pPr marL="0" lvl="0" indent="0" algn="ctr">
              <a:buSzTx/>
              <a:buNone/>
              <a:defRPr sz="1800"/>
            </a:pPr>
            <a:r>
              <a:rPr lang="en-US" sz="4000" dirty="0">
                <a:solidFill>
                  <a:schemeClr val="bg1"/>
                </a:solidFill>
                <a:latin typeface="Cambria" panose="02040503050406030204" pitchFamily="18" charset="0"/>
                <a:ea typeface="Cambria" panose="02040503050406030204" pitchFamily="18" charset="0"/>
              </a:rPr>
              <a:t>“To us, identities are fragmented, temporary, collective and evolving constructions and identity work requires</a:t>
            </a:r>
            <a:r>
              <a:rPr lang="fr-FR" sz="4000" dirty="0">
                <a:solidFill>
                  <a:schemeClr val="bg1"/>
                </a:solidFill>
                <a:latin typeface="Cambria" panose="02040503050406030204" pitchFamily="18" charset="0"/>
                <a:ea typeface="Cambria" panose="02040503050406030204" pitchFamily="18" charset="0"/>
              </a:rPr>
              <a:t> an individual’s constant effort</a:t>
            </a:r>
            <a:r>
              <a:rPr lang="en-US" sz="4000" dirty="0">
                <a:solidFill>
                  <a:schemeClr val="bg1"/>
                </a:solidFill>
                <a:latin typeface="Cambria" panose="02040503050406030204" pitchFamily="18" charset="0"/>
                <a:ea typeface="Cambria" panose="02040503050406030204" pitchFamily="18" charset="0"/>
              </a:rPr>
              <a:t> in crafting and maintaining identity.”</a:t>
            </a:r>
            <a:endParaRPr sz="4000" dirty="0">
              <a:solidFill>
                <a:schemeClr val="bg1"/>
              </a:solidFill>
              <a:latin typeface="Cambria" panose="02040503050406030204" pitchFamily="18" charset="0"/>
              <a:ea typeface="Cambria" panose="02040503050406030204" pitchFamily="18" charset="0"/>
              <a:cs typeface="Cambria"/>
              <a:sym typeface="Cambria"/>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0" name="Shape 70"/>
          <p:cNvSpPr>
            <a:spLocks noGrp="1"/>
          </p:cNvSpPr>
          <p:nvPr>
            <p:ph type="title"/>
          </p:nvPr>
        </p:nvSpPr>
        <p:spPr>
          <a:xfrm>
            <a:off x="233855" y="157655"/>
            <a:ext cx="10515601" cy="1325563"/>
          </a:xfrm>
          <a:prstGeom prst="rect">
            <a:avLst/>
          </a:prstGeom>
        </p:spPr>
        <p:txBody>
          <a:bodyPr/>
          <a:lstStyle>
            <a:lvl1pPr>
              <a:defRPr>
                <a:solidFill>
                  <a:srgbClr val="FFFFFF"/>
                </a:solidFill>
                <a:latin typeface="Cambria"/>
                <a:ea typeface="Cambria"/>
                <a:cs typeface="Cambria"/>
                <a:sym typeface="Cambria"/>
              </a:defRPr>
            </a:lvl1pPr>
          </a:lstStyle>
          <a:p>
            <a:pPr lvl="0">
              <a:defRPr sz="1800">
                <a:solidFill>
                  <a:srgbClr val="000000"/>
                </a:solidFill>
              </a:defRPr>
            </a:pPr>
            <a:r>
              <a:rPr sz="4400">
                <a:solidFill>
                  <a:srgbClr val="FFFFFF"/>
                </a:solidFill>
              </a:rPr>
              <a:t>Methodology</a:t>
            </a:r>
          </a:p>
        </p:txBody>
      </p:sp>
      <p:sp>
        <p:nvSpPr>
          <p:cNvPr id="71" name="Shape 71"/>
          <p:cNvSpPr>
            <a:spLocks noGrp="1"/>
          </p:cNvSpPr>
          <p:nvPr>
            <p:ph type="body" idx="1"/>
          </p:nvPr>
        </p:nvSpPr>
        <p:spPr>
          <a:xfrm>
            <a:off x="233855" y="1483218"/>
            <a:ext cx="4928419" cy="4853574"/>
          </a:xfrm>
          <a:prstGeom prst="rect">
            <a:avLst/>
          </a:prstGeom>
        </p:spPr>
        <p:txBody>
          <a:bodyPr/>
          <a:lstStyle/>
          <a:p>
            <a:pPr marL="414337" lvl="0" indent="-414337">
              <a:lnSpc>
                <a:spcPct val="72900"/>
              </a:lnSpc>
              <a:buClr>
                <a:srgbClr val="FFFFFF"/>
              </a:buClr>
              <a:defRPr sz="1800"/>
            </a:pPr>
            <a:r>
              <a:rPr lang="fi-FI" sz="2900" dirty="0" err="1">
                <a:solidFill>
                  <a:srgbClr val="FFFFFF"/>
                </a:solidFill>
                <a:latin typeface="Cambria"/>
                <a:ea typeface="Cambria"/>
                <a:cs typeface="Cambria"/>
                <a:sym typeface="Cambria"/>
              </a:rPr>
              <a:t>Netnography</a:t>
            </a:r>
            <a:r>
              <a:rPr lang="fi-FI" sz="2900" dirty="0">
                <a:solidFill>
                  <a:srgbClr val="FFFFFF"/>
                </a:solidFill>
                <a:latin typeface="Cambria"/>
                <a:ea typeface="Cambria"/>
                <a:cs typeface="Cambria"/>
                <a:sym typeface="Cambria"/>
              </a:rPr>
              <a:t> as </a:t>
            </a:r>
            <a:r>
              <a:rPr lang="fi-FI" sz="2900" dirty="0" err="1">
                <a:solidFill>
                  <a:srgbClr val="FFFFFF"/>
                </a:solidFill>
                <a:latin typeface="Cambria"/>
                <a:ea typeface="Cambria"/>
                <a:cs typeface="Cambria"/>
                <a:sym typeface="Cambria"/>
              </a:rPr>
              <a:t>our</a:t>
            </a:r>
            <a:r>
              <a:rPr lang="fi-FI" sz="2900" dirty="0">
                <a:solidFill>
                  <a:srgbClr val="FFFFFF"/>
                </a:solidFill>
                <a:latin typeface="Cambria"/>
                <a:ea typeface="Cambria"/>
                <a:cs typeface="Cambria"/>
                <a:sym typeface="Cambria"/>
              </a:rPr>
              <a:t> </a:t>
            </a:r>
            <a:r>
              <a:rPr lang="fi-FI" sz="2900" dirty="0" err="1">
                <a:solidFill>
                  <a:srgbClr val="FFFFFF"/>
                </a:solidFill>
                <a:latin typeface="Cambria"/>
                <a:ea typeface="Cambria"/>
                <a:cs typeface="Cambria"/>
                <a:sym typeface="Cambria"/>
              </a:rPr>
              <a:t>research</a:t>
            </a:r>
            <a:r>
              <a:rPr lang="fi-FI" sz="2900" dirty="0">
                <a:solidFill>
                  <a:srgbClr val="FFFFFF"/>
                </a:solidFill>
                <a:latin typeface="Cambria"/>
                <a:ea typeface="Cambria"/>
                <a:cs typeface="Cambria"/>
                <a:sym typeface="Cambria"/>
              </a:rPr>
              <a:t> </a:t>
            </a:r>
            <a:r>
              <a:rPr lang="fi-FI" sz="2900" dirty="0" err="1">
                <a:solidFill>
                  <a:srgbClr val="FFFFFF"/>
                </a:solidFill>
                <a:latin typeface="Cambria"/>
                <a:ea typeface="Cambria"/>
                <a:cs typeface="Cambria"/>
                <a:sym typeface="Cambria"/>
              </a:rPr>
              <a:t>approach</a:t>
            </a:r>
            <a:endParaRPr sz="3200" dirty="0">
              <a:solidFill>
                <a:srgbClr val="FFFFFF"/>
              </a:solidFill>
              <a:latin typeface="Cambria"/>
              <a:ea typeface="Cambria"/>
              <a:cs typeface="Cambria"/>
              <a:sym typeface="Cambria"/>
            </a:endParaRPr>
          </a:p>
          <a:p>
            <a:pPr marL="414337" lvl="0" indent="-414337">
              <a:lnSpc>
                <a:spcPct val="72900"/>
              </a:lnSpc>
              <a:buClr>
                <a:srgbClr val="FFFFFF"/>
              </a:buClr>
              <a:defRPr sz="1800"/>
            </a:pPr>
            <a:r>
              <a:rPr sz="2900" dirty="0">
                <a:solidFill>
                  <a:srgbClr val="FFFFFF"/>
                </a:solidFill>
                <a:latin typeface="Cambria"/>
                <a:ea typeface="Cambria"/>
                <a:cs typeface="Cambria"/>
                <a:sym typeface="Cambria"/>
              </a:rPr>
              <a:t>Reflexive, collaborative analysis of </a:t>
            </a:r>
            <a:r>
              <a:rPr lang="fi-FI" sz="2900" dirty="0" err="1">
                <a:solidFill>
                  <a:srgbClr val="FFFFFF"/>
                </a:solidFill>
                <a:latin typeface="Cambria"/>
                <a:ea typeface="Cambria"/>
                <a:cs typeface="Cambria"/>
                <a:sym typeface="Cambria"/>
              </a:rPr>
              <a:t>netnographic</a:t>
            </a:r>
            <a:r>
              <a:rPr sz="2900" dirty="0">
                <a:solidFill>
                  <a:srgbClr val="FFFFFF"/>
                </a:solidFill>
                <a:latin typeface="Cambria"/>
                <a:ea typeface="Cambria"/>
                <a:cs typeface="Cambria"/>
                <a:sym typeface="Cambria"/>
              </a:rPr>
              <a:t> material</a:t>
            </a:r>
            <a:endParaRPr lang="fi-FI" sz="2900" dirty="0">
              <a:solidFill>
                <a:srgbClr val="FFFFFF"/>
              </a:solidFill>
              <a:latin typeface="Cambria"/>
              <a:ea typeface="Cambria"/>
              <a:cs typeface="Cambria"/>
              <a:sym typeface="Cambria"/>
            </a:endParaRPr>
          </a:p>
          <a:p>
            <a:pPr marL="414337" lvl="0" indent="-414337">
              <a:lnSpc>
                <a:spcPct val="72900"/>
              </a:lnSpc>
              <a:buClr>
                <a:srgbClr val="FFFFFF"/>
              </a:buClr>
              <a:defRPr sz="1800"/>
            </a:pPr>
            <a:r>
              <a:rPr lang="fi-FI" sz="2900" dirty="0" err="1">
                <a:solidFill>
                  <a:srgbClr val="FFFFFF"/>
                </a:solidFill>
                <a:latin typeface="Cambria"/>
                <a:ea typeface="Cambria"/>
                <a:cs typeface="Cambria"/>
                <a:sym typeface="Cambria"/>
              </a:rPr>
              <a:t>Blogs</a:t>
            </a:r>
            <a:r>
              <a:rPr lang="fi-FI" sz="2900" dirty="0">
                <a:solidFill>
                  <a:srgbClr val="FFFFFF"/>
                </a:solidFill>
                <a:latin typeface="Cambria"/>
                <a:ea typeface="Cambria"/>
                <a:cs typeface="Cambria"/>
                <a:sym typeface="Cambria"/>
              </a:rPr>
              <a:t> as </a:t>
            </a:r>
            <a:r>
              <a:rPr lang="fi-FI" sz="2900" dirty="0" err="1">
                <a:solidFill>
                  <a:srgbClr val="FFFFFF"/>
                </a:solidFill>
                <a:latin typeface="Cambria"/>
                <a:ea typeface="Cambria"/>
                <a:cs typeface="Cambria"/>
                <a:sym typeface="Cambria"/>
              </a:rPr>
              <a:t>research</a:t>
            </a:r>
            <a:r>
              <a:rPr lang="fi-FI" sz="2900" dirty="0">
                <a:solidFill>
                  <a:srgbClr val="FFFFFF"/>
                </a:solidFill>
                <a:latin typeface="Cambria"/>
                <a:ea typeface="Cambria"/>
                <a:cs typeface="Cambria"/>
                <a:sym typeface="Cambria"/>
              </a:rPr>
              <a:t> </a:t>
            </a:r>
            <a:r>
              <a:rPr lang="fi-FI" sz="2900" dirty="0" err="1">
                <a:solidFill>
                  <a:srgbClr val="FFFFFF"/>
                </a:solidFill>
                <a:latin typeface="Cambria"/>
                <a:ea typeface="Cambria"/>
                <a:cs typeface="Cambria"/>
                <a:sym typeface="Cambria"/>
              </a:rPr>
              <a:t>material</a:t>
            </a:r>
            <a:endParaRPr sz="3200" dirty="0">
              <a:solidFill>
                <a:srgbClr val="FFFFFF"/>
              </a:solidFill>
              <a:latin typeface="Cambria"/>
              <a:ea typeface="Cambria"/>
              <a:cs typeface="Cambria"/>
              <a:sym typeface="Cambria"/>
            </a:endParaRPr>
          </a:p>
          <a:p>
            <a:pPr marL="414337" lvl="0" indent="-414337">
              <a:lnSpc>
                <a:spcPct val="72900"/>
              </a:lnSpc>
              <a:buClr>
                <a:srgbClr val="FFFFFF"/>
              </a:buClr>
              <a:defRPr sz="1800"/>
            </a:pPr>
            <a:r>
              <a:rPr sz="2900" dirty="0">
                <a:solidFill>
                  <a:srgbClr val="FFFFFF"/>
                </a:solidFill>
                <a:latin typeface="Cambria"/>
                <a:ea typeface="Cambria"/>
                <a:cs typeface="Cambria"/>
                <a:sym typeface="Cambria"/>
              </a:rPr>
              <a:t>For us, doing research is an ’embodied process’</a:t>
            </a:r>
            <a:endParaRPr lang="fi-FI" sz="2900" dirty="0">
              <a:solidFill>
                <a:srgbClr val="FFFFFF"/>
              </a:solidFill>
              <a:latin typeface="Cambria"/>
              <a:ea typeface="Cambria"/>
              <a:cs typeface="Cambria"/>
              <a:sym typeface="Cambria"/>
            </a:endParaRPr>
          </a:p>
          <a:p>
            <a:pPr marL="414337" lvl="0" indent="-414337">
              <a:lnSpc>
                <a:spcPct val="72900"/>
              </a:lnSpc>
              <a:buClr>
                <a:srgbClr val="FFFFFF"/>
              </a:buClr>
              <a:defRPr sz="1800"/>
            </a:pPr>
            <a:endParaRPr sz="1600" dirty="0"/>
          </a:p>
        </p:txBody>
      </p:sp>
      <p:pic>
        <p:nvPicPr>
          <p:cNvPr id="72" name="image3.png"/>
          <p:cNvPicPr/>
          <p:nvPr/>
        </p:nvPicPr>
        <p:blipFill>
          <a:blip r:embed="rId2"/>
          <a:stretch>
            <a:fillRect/>
          </a:stretch>
        </p:blipFill>
        <p:spPr>
          <a:xfrm>
            <a:off x="5491655" y="157654"/>
            <a:ext cx="6700346" cy="6700347"/>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3" name="Shape 53"/>
          <p:cNvSpPr>
            <a:spLocks noGrp="1"/>
          </p:cNvSpPr>
          <p:nvPr>
            <p:ph type="body" idx="1"/>
          </p:nvPr>
        </p:nvSpPr>
        <p:spPr>
          <a:prstGeom prst="rect">
            <a:avLst/>
          </a:prstGeom>
        </p:spPr>
        <p:txBody>
          <a:bodyPr/>
          <a:lstStyle>
            <a:lvl1pPr marL="0" indent="0" algn="ctr">
              <a:buSzTx/>
              <a:buNone/>
            </a:lvl1pPr>
          </a:lstStyle>
          <a:p>
            <a:pPr lvl="0">
              <a:defRPr sz="1800"/>
            </a:pPr>
            <a:r>
              <a:rPr sz="2800" dirty="0"/>
              <a:t>https://polarnopyret https://www.google.fi/url?sa=i&amp;rct=j&amp;q=&amp;esrc=s&amp;source=images&amp;cd=&amp;ved=0ahUKEwi4qqKCh-jUAhVIKFAKHZ8VBwYQjRwIBw&amp;url=https%3A%2F%2Fwww.pinterest.com%2Fexplore%2Fkids-fashion%2F&amp;psig=AFQjCNHoqyfuLFObj0nKvxQf7nDSB8LEAg&amp;ust=1498997508160096.fi/media/wp-content/uploads/2016/06/Filosofiamme-pysty.jpg https://polarnopyret.fi/media/wp-content/uploads/2016/06/Filosofiamme-pysty.jpg</a:t>
            </a:r>
          </a:p>
        </p:txBody>
      </p:sp>
      <p:pic>
        <p:nvPicPr>
          <p:cNvPr id="6" name="Kuva 5" descr="Kuva, joka sisältää kohteen clipart-kuva&#10;&#10;Kuvaus luotu automaattisesti">
            <a:extLst>
              <a:ext uri="{FF2B5EF4-FFF2-40B4-BE49-F238E27FC236}">
                <a16:creationId xmlns:a16="http://schemas.microsoft.com/office/drawing/2014/main" id="{C38561F1-A89B-41CD-8F70-BC0EA086A4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802" y="673634"/>
            <a:ext cx="4523241" cy="1437554"/>
          </a:xfrm>
          <a:prstGeom prst="rect">
            <a:avLst/>
          </a:prstGeom>
        </p:spPr>
      </p:pic>
      <p:pic>
        <p:nvPicPr>
          <p:cNvPr id="8" name="Kuva 7">
            <a:extLst>
              <a:ext uri="{FF2B5EF4-FFF2-40B4-BE49-F238E27FC236}">
                <a16:creationId xmlns:a16="http://schemas.microsoft.com/office/drawing/2014/main" id="{F8AA7238-E991-46BB-8FE5-B61F2F2D4A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2023" y="2938503"/>
            <a:ext cx="3694843" cy="1631122"/>
          </a:xfrm>
          <a:prstGeom prst="rect">
            <a:avLst/>
          </a:prstGeom>
        </p:spPr>
      </p:pic>
      <p:pic>
        <p:nvPicPr>
          <p:cNvPr id="12" name="Kuva 11">
            <a:extLst>
              <a:ext uri="{FF2B5EF4-FFF2-40B4-BE49-F238E27FC236}">
                <a16:creationId xmlns:a16="http://schemas.microsoft.com/office/drawing/2014/main" id="{5627BA17-1F93-4FAE-883E-266F45F4BA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0689" y="1392411"/>
            <a:ext cx="3312672" cy="2534194"/>
          </a:xfrm>
          <a:prstGeom prst="rect">
            <a:avLst/>
          </a:prstGeom>
        </p:spPr>
      </p:pic>
      <p:pic>
        <p:nvPicPr>
          <p:cNvPr id="14" name="Kuva 13" descr="Kuva, joka sisältää kohteen rakennus, henkilö, tyttö, ulko&#10;&#10;Kuvaus luotu automaattisesti">
            <a:extLst>
              <a:ext uri="{FF2B5EF4-FFF2-40B4-BE49-F238E27FC236}">
                <a16:creationId xmlns:a16="http://schemas.microsoft.com/office/drawing/2014/main" id="{FCE58486-97F1-4627-B575-71EBB0E8CD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6434" y="4735862"/>
            <a:ext cx="5321139" cy="1643929"/>
          </a:xfrm>
          <a:prstGeom prst="rect">
            <a:avLst/>
          </a:prstGeom>
        </p:spPr>
      </p:pic>
    </p:spTree>
    <p:extLst>
      <p:ext uri="{BB962C8B-B14F-4D97-AF65-F5344CB8AC3E}">
        <p14:creationId xmlns:p14="http://schemas.microsoft.com/office/powerpoint/2010/main" val="225443866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4" name="Shape 74"/>
          <p:cNvSpPr>
            <a:spLocks noGrp="1"/>
          </p:cNvSpPr>
          <p:nvPr>
            <p:ph type="title"/>
          </p:nvPr>
        </p:nvSpPr>
        <p:spPr>
          <a:xfrm>
            <a:off x="838200" y="365125"/>
            <a:ext cx="10515600" cy="1325563"/>
          </a:xfrm>
          <a:prstGeom prst="rect">
            <a:avLst/>
          </a:prstGeom>
        </p:spPr>
        <p:txBody>
          <a:bodyPr/>
          <a:lstStyle>
            <a:lvl1pPr>
              <a:defRPr>
                <a:solidFill>
                  <a:srgbClr val="FFFFFF"/>
                </a:solidFill>
                <a:latin typeface="Cambria"/>
                <a:ea typeface="Cambria"/>
                <a:cs typeface="Cambria"/>
                <a:sym typeface="Cambria"/>
              </a:defRPr>
            </a:lvl1pPr>
          </a:lstStyle>
          <a:p>
            <a:pPr lvl="0">
              <a:defRPr sz="1800">
                <a:solidFill>
                  <a:srgbClr val="000000"/>
                </a:solidFill>
              </a:defRPr>
            </a:pPr>
            <a:r>
              <a:rPr lang="fi-FI" sz="4400" dirty="0">
                <a:solidFill>
                  <a:srgbClr val="FFFFFF"/>
                </a:solidFill>
              </a:rPr>
              <a:t>Preliminary </a:t>
            </a:r>
            <a:r>
              <a:rPr lang="fi-FI" sz="4400" dirty="0" err="1">
                <a:solidFill>
                  <a:srgbClr val="FFFFFF"/>
                </a:solidFill>
              </a:rPr>
              <a:t>findings</a:t>
            </a:r>
            <a:endParaRPr sz="4400" dirty="0">
              <a:solidFill>
                <a:srgbClr val="FFFFFF"/>
              </a:solidFill>
            </a:endParaRPr>
          </a:p>
        </p:txBody>
      </p:sp>
      <p:sp>
        <p:nvSpPr>
          <p:cNvPr id="75" name="Shape 75"/>
          <p:cNvSpPr>
            <a:spLocks noGrp="1"/>
          </p:cNvSpPr>
          <p:nvPr>
            <p:ph type="body" idx="1"/>
          </p:nvPr>
        </p:nvSpPr>
        <p:spPr>
          <a:xfrm>
            <a:off x="838200" y="1548581"/>
            <a:ext cx="10515600" cy="4628382"/>
          </a:xfrm>
          <a:prstGeom prst="rect">
            <a:avLst/>
          </a:prstGeom>
        </p:spPr>
        <p:txBody>
          <a:bodyPr>
            <a:normAutofit fontScale="85000" lnSpcReduction="10000"/>
          </a:bodyPr>
          <a:lstStyle/>
          <a:p>
            <a:pPr lvl="0"/>
            <a:r>
              <a:rPr lang="en-GB" dirty="0">
                <a:solidFill>
                  <a:schemeClr val="bg1"/>
                </a:solidFill>
                <a:latin typeface="Cambria" panose="02040503050406030204" pitchFamily="18" charset="0"/>
                <a:ea typeface="Cambria" panose="02040503050406030204" pitchFamily="18" charset="0"/>
              </a:rPr>
              <a:t>By now, we have formed two dimensions that we recognized by reading the blogs. These are:</a:t>
            </a:r>
            <a:endParaRPr lang="fi-FI" dirty="0">
              <a:solidFill>
                <a:schemeClr val="bg1"/>
              </a:solidFill>
              <a:latin typeface="Cambria" panose="02040503050406030204" pitchFamily="18" charset="0"/>
              <a:ea typeface="Cambria" panose="02040503050406030204" pitchFamily="18" charset="0"/>
            </a:endParaRPr>
          </a:p>
          <a:p>
            <a:pPr marL="1009650" lvl="1" indent="-514350">
              <a:buFont typeface="+mj-lt"/>
              <a:buAutoNum type="arabicParenR"/>
            </a:pPr>
            <a:r>
              <a:rPr lang="en-US" dirty="0">
                <a:solidFill>
                  <a:schemeClr val="bg1"/>
                </a:solidFill>
                <a:latin typeface="Cambria" panose="02040503050406030204" pitchFamily="18" charset="0"/>
                <a:ea typeface="Cambria" panose="02040503050406030204" pitchFamily="18" charset="0"/>
              </a:rPr>
              <a:t>Blogging as exhausting self-entrepreneurial identity work </a:t>
            </a:r>
          </a:p>
          <a:p>
            <a:pPr lvl="2">
              <a:buFont typeface="Arial" panose="020B0604020202020204" pitchFamily="34" charset="0"/>
              <a:buChar char="•"/>
            </a:pPr>
            <a:r>
              <a:rPr lang="en-US" dirty="0">
                <a:solidFill>
                  <a:schemeClr val="bg1"/>
                </a:solidFill>
                <a:latin typeface="Cambria" panose="02040503050406030204" pitchFamily="18" charset="0"/>
                <a:ea typeface="Cambria" panose="02040503050406030204" pitchFamily="18" charset="0"/>
                <a:cs typeface="Times New Roman" panose="02020603050405020304" pitchFamily="18" charset="0"/>
              </a:rPr>
              <a:t>Blogging is easily viewed as an unintellectual, disturbingly commercial or unreal sphere. Here, we discuss how the studied Finnish mom bloggers all seemed to construct devalued and ‘frivolous’ blogging as sometimes exhausting, effortful and ‘real’ work, thus deliberately challenging the shallow image attached to their work.</a:t>
            </a:r>
          </a:p>
          <a:p>
            <a:pPr lvl="2">
              <a:buFont typeface="Arial" panose="020B0604020202020204" pitchFamily="34" charset="0"/>
              <a:buChar char="•"/>
            </a:pP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914400" lvl="2" indent="0">
              <a:buNone/>
            </a:pPr>
            <a:r>
              <a:rPr lang="en-US" i="1" dirty="0">
                <a:solidFill>
                  <a:schemeClr val="bg1"/>
                </a:solidFill>
                <a:latin typeface="Cambria" panose="02040503050406030204" pitchFamily="18" charset="0"/>
                <a:ea typeface="Cambria" panose="02040503050406030204" pitchFamily="18" charset="0"/>
              </a:rPr>
              <a:t>”When I work, I close out everything else around me. If all three children are around, working is impossible. I work whenever it’s possible. Of course, I sometimes feel the urge to relax and take it easy, but it is not possible when my ‘me-time’ is the only time available for work.” </a:t>
            </a:r>
            <a:endParaRPr lang="fi-FI" dirty="0">
              <a:solidFill>
                <a:schemeClr val="bg1"/>
              </a:solidFill>
              <a:latin typeface="Cambria" panose="02040503050406030204" pitchFamily="18" charset="0"/>
              <a:ea typeface="Cambria" panose="02040503050406030204" pitchFamily="18" charset="0"/>
            </a:endParaRPr>
          </a:p>
          <a:p>
            <a:pPr marL="914400" lvl="2" indent="0">
              <a:buNone/>
            </a:pP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lvl="0">
              <a:lnSpc>
                <a:spcPct val="64799"/>
              </a:lnSpc>
              <a:buClr>
                <a:srgbClr val="FFFFFF"/>
              </a:buClr>
              <a:defRPr sz="1800"/>
            </a:pPr>
            <a:endParaRPr sz="2500" dirty="0">
              <a:solidFill>
                <a:srgbClr val="FFFFFF"/>
              </a:solidFill>
              <a:latin typeface="Cambria"/>
              <a:ea typeface="Cambria"/>
              <a:cs typeface="Cambria"/>
              <a:sym typeface="Cambria"/>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4" name="Shape 74"/>
          <p:cNvSpPr>
            <a:spLocks noGrp="1"/>
          </p:cNvSpPr>
          <p:nvPr>
            <p:ph type="title"/>
          </p:nvPr>
        </p:nvSpPr>
        <p:spPr>
          <a:xfrm>
            <a:off x="838200" y="365125"/>
            <a:ext cx="10515600" cy="1325563"/>
          </a:xfrm>
          <a:prstGeom prst="rect">
            <a:avLst/>
          </a:prstGeom>
        </p:spPr>
        <p:txBody>
          <a:bodyPr/>
          <a:lstStyle>
            <a:lvl1pPr>
              <a:defRPr>
                <a:solidFill>
                  <a:srgbClr val="FFFFFF"/>
                </a:solidFill>
                <a:latin typeface="Cambria"/>
                <a:ea typeface="Cambria"/>
                <a:cs typeface="Cambria"/>
                <a:sym typeface="Cambria"/>
              </a:defRPr>
            </a:lvl1pPr>
          </a:lstStyle>
          <a:p>
            <a:pPr lvl="0">
              <a:defRPr sz="1800">
                <a:solidFill>
                  <a:srgbClr val="000000"/>
                </a:solidFill>
              </a:defRPr>
            </a:pPr>
            <a:r>
              <a:rPr lang="fi-FI" sz="4400" dirty="0">
                <a:solidFill>
                  <a:srgbClr val="FFFFFF"/>
                </a:solidFill>
              </a:rPr>
              <a:t>Preliminary </a:t>
            </a:r>
            <a:r>
              <a:rPr lang="fi-FI" sz="4400" dirty="0" err="1">
                <a:solidFill>
                  <a:srgbClr val="FFFFFF"/>
                </a:solidFill>
              </a:rPr>
              <a:t>findings</a:t>
            </a:r>
            <a:endParaRPr sz="4400" dirty="0">
              <a:solidFill>
                <a:srgbClr val="FFFFFF"/>
              </a:solidFill>
            </a:endParaRPr>
          </a:p>
        </p:txBody>
      </p:sp>
      <p:sp>
        <p:nvSpPr>
          <p:cNvPr id="75" name="Shape 75"/>
          <p:cNvSpPr>
            <a:spLocks noGrp="1"/>
          </p:cNvSpPr>
          <p:nvPr>
            <p:ph type="body" idx="1"/>
          </p:nvPr>
        </p:nvSpPr>
        <p:spPr>
          <a:xfrm>
            <a:off x="838200" y="1548581"/>
            <a:ext cx="10515600" cy="4628382"/>
          </a:xfrm>
          <a:prstGeom prst="rect">
            <a:avLst/>
          </a:prstGeom>
        </p:spPr>
        <p:txBody>
          <a:bodyPr/>
          <a:lstStyle/>
          <a:p>
            <a:pPr marL="918212" lvl="1" indent="-514350">
              <a:buFont typeface="+mj-lt"/>
              <a:buAutoNum type="arabicParenR"/>
            </a:pPr>
            <a:r>
              <a:rPr lang="en-US" dirty="0">
                <a:solidFill>
                  <a:schemeClr val="bg1"/>
                </a:solidFill>
                <a:latin typeface="Cambria" panose="02040503050406030204" pitchFamily="18" charset="0"/>
                <a:ea typeface="Cambria" panose="02040503050406030204" pitchFamily="18" charset="0"/>
              </a:rPr>
              <a:t>Blogging as an intimate and embodied  identity work</a:t>
            </a:r>
          </a:p>
          <a:p>
            <a:pPr lvl="2"/>
            <a:r>
              <a:rPr lang="en-US" dirty="0">
                <a:solidFill>
                  <a:schemeClr val="bg1"/>
                </a:solidFill>
                <a:latin typeface="Cambria" panose="02040503050406030204" pitchFamily="18" charset="0"/>
                <a:ea typeface="Cambria" panose="02040503050406030204" pitchFamily="18" charset="0"/>
              </a:rPr>
              <a:t>Problematizing hegemonic understandings of motherhood through radically personal and intimate blog posts</a:t>
            </a:r>
            <a:endParaRPr lang="fi-FI" dirty="0">
              <a:solidFill>
                <a:schemeClr val="bg1"/>
              </a:solidFill>
              <a:latin typeface="Cambria" panose="02040503050406030204" pitchFamily="18" charset="0"/>
              <a:ea typeface="Cambria" panose="02040503050406030204" pitchFamily="18" charset="0"/>
            </a:endParaRPr>
          </a:p>
          <a:p>
            <a:pPr marL="0" indent="0">
              <a:lnSpc>
                <a:spcPct val="64799"/>
              </a:lnSpc>
              <a:buClr>
                <a:srgbClr val="FFFFFF"/>
              </a:buClr>
              <a:buNone/>
              <a:defRPr sz="1800"/>
            </a:pPr>
            <a:endParaRPr lang="en-US" sz="1800" i="1" dirty="0">
              <a:solidFill>
                <a:schemeClr val="bg1"/>
              </a:solidFill>
            </a:endParaRPr>
          </a:p>
          <a:p>
            <a:pPr marL="0" indent="0">
              <a:lnSpc>
                <a:spcPct val="64799"/>
              </a:lnSpc>
              <a:buClr>
                <a:srgbClr val="FFFFFF"/>
              </a:buClr>
              <a:buNone/>
              <a:defRPr sz="1800"/>
            </a:pPr>
            <a:r>
              <a:rPr lang="en-US" sz="1800" i="1" dirty="0">
                <a:solidFill>
                  <a:schemeClr val="bg1"/>
                </a:solidFill>
                <a:latin typeface="Cambria" panose="02040503050406030204" pitchFamily="18" charset="0"/>
                <a:ea typeface="Cambria" panose="02040503050406030204" pitchFamily="18" charset="0"/>
              </a:rPr>
              <a:t>“</a:t>
            </a:r>
            <a:r>
              <a:rPr lang="en-US" sz="2400" i="1" dirty="0">
                <a:solidFill>
                  <a:schemeClr val="bg1"/>
                </a:solidFill>
                <a:latin typeface="Cambria" panose="02040503050406030204" pitchFamily="18" charset="0"/>
                <a:ea typeface="Cambria" panose="02040503050406030204" pitchFamily="18" charset="0"/>
              </a:rPr>
              <a:t>The ones I collaborate with (most of them I critically skip) in my blogs are the ones that </a:t>
            </a:r>
            <a:r>
              <a:rPr lang="en-US" sz="2400" b="1" i="1" dirty="0">
                <a:solidFill>
                  <a:schemeClr val="bg1"/>
                </a:solidFill>
                <a:latin typeface="Cambria" panose="02040503050406030204" pitchFamily="18" charset="0"/>
                <a:ea typeface="Cambria" panose="02040503050406030204" pitchFamily="18" charset="0"/>
              </a:rPr>
              <a:t>fit into myself</a:t>
            </a:r>
            <a:r>
              <a:rPr lang="en-US" sz="2400" i="1" dirty="0">
                <a:solidFill>
                  <a:schemeClr val="bg1"/>
                </a:solidFill>
                <a:latin typeface="Cambria" panose="02040503050406030204" pitchFamily="18" charset="0"/>
                <a:ea typeface="Cambria" panose="02040503050406030204" pitchFamily="18" charset="0"/>
              </a:rPr>
              <a:t>.”</a:t>
            </a:r>
          </a:p>
          <a:p>
            <a:pPr marL="0" indent="0">
              <a:lnSpc>
                <a:spcPct val="64799"/>
              </a:lnSpc>
              <a:buClr>
                <a:srgbClr val="FFFFFF"/>
              </a:buClr>
              <a:buNone/>
              <a:defRPr sz="1800"/>
            </a:pPr>
            <a:endParaRPr lang="en-US" sz="2400" i="1"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0" indent="0">
              <a:lnSpc>
                <a:spcPct val="64799"/>
              </a:lnSpc>
              <a:buClr>
                <a:srgbClr val="FFFFFF"/>
              </a:buClr>
              <a:buNone/>
              <a:defRPr sz="1800"/>
            </a:pPr>
            <a:r>
              <a:rPr lang="en-US" sz="2400" i="1" dirty="0">
                <a:solidFill>
                  <a:schemeClr val="bg1"/>
                </a:solidFill>
                <a:latin typeface="Cambria" panose="02040503050406030204" pitchFamily="18" charset="0"/>
                <a:ea typeface="Cambria" panose="02040503050406030204" pitchFamily="18" charset="0"/>
                <a:cs typeface="Times New Roman" panose="02020603050405020304" pitchFamily="18" charset="0"/>
              </a:rPr>
              <a:t>“Becoming a mother has changed me a lot. I didn’t choose my motherhood consciously – things just led to another. But it was not before becoming a mother when I found a large part of myself.”</a:t>
            </a:r>
            <a:endParaRPr lang="fi-FI" sz="20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0" indent="0">
              <a:lnSpc>
                <a:spcPct val="100000"/>
              </a:lnSpc>
              <a:buClr>
                <a:srgbClr val="FFFFFF"/>
              </a:buClr>
              <a:buNone/>
              <a:defRPr sz="1800"/>
            </a:pPr>
            <a:endParaRPr lang="fi-FI" sz="2400" dirty="0">
              <a:solidFill>
                <a:schemeClr val="bg1"/>
              </a:solidFill>
              <a:latin typeface="Cambria" panose="02040503050406030204" pitchFamily="18" charset="0"/>
              <a:ea typeface="Cambria" panose="02040503050406030204" pitchFamily="18" charset="0"/>
            </a:endParaRPr>
          </a:p>
          <a:p>
            <a:pPr lvl="0">
              <a:lnSpc>
                <a:spcPct val="64799"/>
              </a:lnSpc>
              <a:buClr>
                <a:srgbClr val="FFFFFF"/>
              </a:buClr>
              <a:defRPr sz="1800"/>
            </a:pPr>
            <a:endParaRPr sz="2500" dirty="0">
              <a:solidFill>
                <a:srgbClr val="FFFFFF"/>
              </a:solidFill>
              <a:latin typeface="Cambria"/>
              <a:ea typeface="Cambria"/>
              <a:cs typeface="Cambria"/>
              <a:sym typeface="Cambria"/>
            </a:endParaRPr>
          </a:p>
        </p:txBody>
      </p:sp>
    </p:spTree>
    <p:extLst>
      <p:ext uri="{BB962C8B-B14F-4D97-AF65-F5344CB8AC3E}">
        <p14:creationId xmlns:p14="http://schemas.microsoft.com/office/powerpoint/2010/main" val="417424097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4" name="Shape 74"/>
          <p:cNvSpPr>
            <a:spLocks noGrp="1"/>
          </p:cNvSpPr>
          <p:nvPr>
            <p:ph type="title"/>
          </p:nvPr>
        </p:nvSpPr>
        <p:spPr>
          <a:xfrm>
            <a:off x="838200" y="365125"/>
            <a:ext cx="10515600" cy="1325563"/>
          </a:xfrm>
          <a:prstGeom prst="rect">
            <a:avLst/>
          </a:prstGeom>
        </p:spPr>
        <p:txBody>
          <a:bodyPr/>
          <a:lstStyle>
            <a:lvl1pPr>
              <a:defRPr>
                <a:solidFill>
                  <a:srgbClr val="FFFFFF"/>
                </a:solidFill>
                <a:latin typeface="Cambria"/>
                <a:ea typeface="Cambria"/>
                <a:cs typeface="Cambria"/>
                <a:sym typeface="Cambria"/>
              </a:defRPr>
            </a:lvl1pPr>
          </a:lstStyle>
          <a:p>
            <a:pPr lvl="0">
              <a:defRPr sz="1800">
                <a:solidFill>
                  <a:srgbClr val="000000"/>
                </a:solidFill>
              </a:defRPr>
            </a:pPr>
            <a:r>
              <a:rPr lang="fi-FI" sz="4400" dirty="0" err="1">
                <a:solidFill>
                  <a:srgbClr val="FFFFFF"/>
                </a:solidFill>
              </a:rPr>
              <a:t>Conclusion</a:t>
            </a:r>
            <a:endParaRPr sz="4400" dirty="0">
              <a:solidFill>
                <a:srgbClr val="FFFFFF"/>
              </a:solidFill>
            </a:endParaRPr>
          </a:p>
        </p:txBody>
      </p:sp>
      <p:sp>
        <p:nvSpPr>
          <p:cNvPr id="75" name="Shape 75"/>
          <p:cNvSpPr>
            <a:spLocks noGrp="1"/>
          </p:cNvSpPr>
          <p:nvPr>
            <p:ph type="body" idx="1"/>
          </p:nvPr>
        </p:nvSpPr>
        <p:spPr>
          <a:xfrm>
            <a:off x="838200" y="1548581"/>
            <a:ext cx="10515600" cy="4628382"/>
          </a:xfrm>
          <a:prstGeom prst="rect">
            <a:avLst/>
          </a:prstGeom>
        </p:spPr>
        <p:txBody>
          <a:bodyPr>
            <a:normAutofit/>
          </a:bodyPr>
          <a:lstStyle/>
          <a:p>
            <a:pPr lvl="0">
              <a:lnSpc>
                <a:spcPct val="100000"/>
              </a:lnSpc>
              <a:buClr>
                <a:srgbClr val="FFFFFF"/>
              </a:buClr>
              <a:defRPr sz="1800"/>
            </a:pPr>
            <a:r>
              <a:rPr lang="en-GB" sz="2400" dirty="0">
                <a:solidFill>
                  <a:schemeClr val="bg1"/>
                </a:solidFill>
                <a:latin typeface="Cambria" panose="02040503050406030204" pitchFamily="18" charset="0"/>
                <a:ea typeface="Cambria" panose="02040503050406030204" pitchFamily="18" charset="0"/>
              </a:rPr>
              <a:t>We contribute to the discussion on blogging as relatively ‘new’ and gendered form of </a:t>
            </a:r>
            <a:r>
              <a:rPr lang="en-GB" sz="2400" dirty="0" err="1">
                <a:solidFill>
                  <a:schemeClr val="bg1"/>
                </a:solidFill>
                <a:latin typeface="Cambria" panose="02040503050406030204" pitchFamily="18" charset="0"/>
                <a:ea typeface="Cambria" panose="02040503050406030204" pitchFamily="18" charset="0"/>
              </a:rPr>
              <a:t>digidentity</a:t>
            </a:r>
            <a:r>
              <a:rPr lang="en-GB" sz="2400" dirty="0">
                <a:solidFill>
                  <a:schemeClr val="bg1"/>
                </a:solidFill>
                <a:latin typeface="Cambria" panose="02040503050406030204" pitchFamily="18" charset="0"/>
                <a:ea typeface="Cambria" panose="02040503050406030204" pitchFamily="18" charset="0"/>
              </a:rPr>
              <a:t> work by bringing together the perhaps controversial –embodied and virtual – as well as public and intimately private life-worlds.</a:t>
            </a:r>
          </a:p>
          <a:p>
            <a:pPr lvl="0">
              <a:lnSpc>
                <a:spcPct val="100000"/>
              </a:lnSpc>
              <a:buClr>
                <a:srgbClr val="FFFFFF"/>
              </a:buClr>
              <a:defRPr sz="1800"/>
            </a:pPr>
            <a:r>
              <a:rPr lang="en-US" sz="2400" dirty="0">
                <a:solidFill>
                  <a:schemeClr val="bg1"/>
                </a:solidFill>
                <a:latin typeface="Cambria" panose="02040503050406030204" pitchFamily="18" charset="0"/>
                <a:ea typeface="Cambria" panose="02040503050406030204" pitchFamily="18" charset="0"/>
              </a:rPr>
              <a:t>The increasing blurring of work/leisure in an era of 24/7 capitalism calls for in-depth empirical studies investigating blogging as work.</a:t>
            </a:r>
          </a:p>
          <a:p>
            <a:pPr>
              <a:lnSpc>
                <a:spcPct val="100000"/>
              </a:lnSpc>
              <a:buClr>
                <a:srgbClr val="FFFFFF"/>
              </a:buClr>
              <a:defRPr sz="1800"/>
            </a:pPr>
            <a:r>
              <a:rPr lang="en-US" sz="2400" dirty="0">
                <a:solidFill>
                  <a:schemeClr val="bg1"/>
                </a:solidFill>
                <a:latin typeface="Cambria" panose="02040503050406030204" pitchFamily="18" charset="0"/>
                <a:ea typeface="Cambria" panose="02040503050406030204" pitchFamily="18" charset="0"/>
              </a:rPr>
              <a:t>Exploring bloggers’ identity work helps to gain more nuanced, context-specific and dynamic perspective of </a:t>
            </a:r>
            <a:r>
              <a:rPr lang="en-US" sz="2400" dirty="0" err="1">
                <a:solidFill>
                  <a:schemeClr val="bg1"/>
                </a:solidFill>
                <a:latin typeface="Cambria" panose="02040503050406030204" pitchFamily="18" charset="0"/>
                <a:ea typeface="Cambria" panose="02040503050406030204" pitchFamily="18" charset="0"/>
              </a:rPr>
              <a:t>mumpreneurs</a:t>
            </a:r>
            <a:r>
              <a:rPr lang="en-US" sz="2400" dirty="0">
                <a:solidFill>
                  <a:schemeClr val="bg1"/>
                </a:solidFill>
                <a:latin typeface="Cambria" panose="02040503050406030204" pitchFamily="18" charset="0"/>
                <a:ea typeface="Cambria" panose="02040503050406030204" pitchFamily="18" charset="0"/>
              </a:rPr>
              <a:t>, bridging between individual perceptions and broader surrounding societal factors that influence their identity work.</a:t>
            </a:r>
            <a:endParaRPr lang="fi-FI" sz="24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729101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7" name="Shape 77"/>
          <p:cNvSpPr>
            <a:spLocks noGrp="1"/>
          </p:cNvSpPr>
          <p:nvPr>
            <p:ph type="title"/>
          </p:nvPr>
        </p:nvSpPr>
        <p:spPr>
          <a:xfrm>
            <a:off x="838200" y="365125"/>
            <a:ext cx="10515600" cy="1325563"/>
          </a:xfrm>
          <a:prstGeom prst="rect">
            <a:avLst/>
          </a:prstGeom>
        </p:spPr>
        <p:txBody>
          <a:bodyPr>
            <a:normAutofit/>
          </a:bodyPr>
          <a:lstStyle/>
          <a:p>
            <a:pPr lvl="0">
              <a:defRPr sz="1800"/>
            </a:pPr>
            <a:r>
              <a:rPr lang="fi-FI" sz="4000" dirty="0" err="1">
                <a:solidFill>
                  <a:srgbClr val="FFFFFF"/>
                </a:solidFill>
                <a:latin typeface="Cambria"/>
                <a:ea typeface="Cambria"/>
                <a:cs typeface="Cambria"/>
                <a:sym typeface="Cambria"/>
              </a:rPr>
              <a:t>Questions</a:t>
            </a:r>
            <a:r>
              <a:rPr lang="fi-FI" sz="4000" dirty="0">
                <a:solidFill>
                  <a:srgbClr val="FFFFFF"/>
                </a:solidFill>
                <a:latin typeface="Cambria"/>
                <a:ea typeface="Cambria"/>
                <a:cs typeface="Cambria"/>
                <a:sym typeface="Cambria"/>
              </a:rPr>
              <a:t> for </a:t>
            </a:r>
            <a:r>
              <a:rPr lang="fi-FI" sz="4000" dirty="0" err="1">
                <a:solidFill>
                  <a:srgbClr val="FFFFFF"/>
                </a:solidFill>
                <a:latin typeface="Cambria"/>
                <a:ea typeface="Cambria"/>
                <a:cs typeface="Cambria"/>
                <a:sym typeface="Cambria"/>
              </a:rPr>
              <a:t>you</a:t>
            </a:r>
            <a:endParaRPr sz="4000" dirty="0">
              <a:solidFill>
                <a:srgbClr val="FFFFFF"/>
              </a:solidFill>
              <a:latin typeface="Cambria"/>
              <a:ea typeface="Cambria"/>
              <a:cs typeface="Cambria"/>
              <a:sym typeface="Cambria"/>
            </a:endParaRPr>
          </a:p>
        </p:txBody>
      </p:sp>
      <p:sp>
        <p:nvSpPr>
          <p:cNvPr id="78" name="Shape 78"/>
          <p:cNvSpPr>
            <a:spLocks noGrp="1"/>
          </p:cNvSpPr>
          <p:nvPr>
            <p:ph type="body" idx="1"/>
          </p:nvPr>
        </p:nvSpPr>
        <p:spPr>
          <a:xfrm>
            <a:off x="733697" y="1809443"/>
            <a:ext cx="10515600" cy="4486854"/>
          </a:xfrm>
          <a:prstGeom prst="rect">
            <a:avLst/>
          </a:prstGeom>
        </p:spPr>
        <p:txBody>
          <a:bodyPr>
            <a:normAutofit/>
          </a:bodyPr>
          <a:lstStyle/>
          <a:p>
            <a:pPr>
              <a:buClr>
                <a:srgbClr val="FFFFFF"/>
              </a:buClr>
              <a:defRPr sz="1800"/>
            </a:pPr>
            <a:r>
              <a:rPr sz="2400" dirty="0">
                <a:solidFill>
                  <a:schemeClr val="bg1"/>
                </a:solidFill>
                <a:latin typeface="Cambria" panose="02040503050406030204" pitchFamily="18" charset="0"/>
                <a:ea typeface="Cambria" panose="02040503050406030204" pitchFamily="18" charset="0"/>
                <a:cs typeface="Cambria"/>
                <a:sym typeface="Cambria"/>
              </a:rPr>
              <a:t>What to focus on especially? In fact, what are we trying to claim?</a:t>
            </a:r>
            <a:endParaRPr lang="fi-FI" sz="2400" dirty="0">
              <a:solidFill>
                <a:schemeClr val="bg1"/>
              </a:solidFill>
              <a:latin typeface="Cambria" panose="02040503050406030204" pitchFamily="18" charset="0"/>
              <a:ea typeface="Cambria" panose="02040503050406030204" pitchFamily="18" charset="0"/>
              <a:cs typeface="Cambria"/>
              <a:sym typeface="Cambria"/>
            </a:endParaRPr>
          </a:p>
          <a:p>
            <a:pPr>
              <a:buClr>
                <a:srgbClr val="FFFFFF"/>
              </a:buClr>
              <a:defRPr sz="1800"/>
            </a:pPr>
            <a:r>
              <a:rPr lang="fi-FI" sz="2400" dirty="0">
                <a:solidFill>
                  <a:schemeClr val="bg1"/>
                </a:solidFill>
                <a:latin typeface="Cambria" panose="02040503050406030204" pitchFamily="18" charset="0"/>
                <a:ea typeface="Cambria" panose="02040503050406030204" pitchFamily="18" charset="0"/>
                <a:cs typeface="Cambria"/>
                <a:sym typeface="Cambria"/>
              </a:rPr>
              <a:t>How to </a:t>
            </a:r>
            <a:r>
              <a:rPr lang="fi-FI" sz="2400" dirty="0" err="1">
                <a:solidFill>
                  <a:schemeClr val="bg1"/>
                </a:solidFill>
                <a:latin typeface="Cambria" panose="02040503050406030204" pitchFamily="18" charset="0"/>
                <a:ea typeface="Cambria" panose="02040503050406030204" pitchFamily="18" charset="0"/>
                <a:cs typeface="Cambria"/>
                <a:sym typeface="Cambria"/>
              </a:rPr>
              <a:t>take</a:t>
            </a:r>
            <a:r>
              <a:rPr lang="fi-FI" sz="2400" dirty="0">
                <a:solidFill>
                  <a:schemeClr val="bg1"/>
                </a:solidFill>
                <a:latin typeface="Cambria" panose="02040503050406030204" pitchFamily="18" charset="0"/>
                <a:ea typeface="Cambria" panose="02040503050406030204" pitchFamily="18" charset="0"/>
                <a:cs typeface="Cambria"/>
                <a:sym typeface="Cambria"/>
              </a:rPr>
              <a:t> </a:t>
            </a:r>
            <a:r>
              <a:rPr lang="fi-FI" sz="2400" dirty="0" err="1">
                <a:solidFill>
                  <a:schemeClr val="bg1"/>
                </a:solidFill>
                <a:latin typeface="Cambria" panose="02040503050406030204" pitchFamily="18" charset="0"/>
                <a:ea typeface="Cambria" panose="02040503050406030204" pitchFamily="18" charset="0"/>
                <a:cs typeface="Cambria"/>
                <a:sym typeface="Cambria"/>
              </a:rPr>
              <a:t>gender</a:t>
            </a:r>
            <a:r>
              <a:rPr lang="fi-FI" sz="2400" dirty="0">
                <a:solidFill>
                  <a:schemeClr val="bg1"/>
                </a:solidFill>
                <a:latin typeface="Cambria" panose="02040503050406030204" pitchFamily="18" charset="0"/>
                <a:ea typeface="Cambria" panose="02040503050406030204" pitchFamily="18" charset="0"/>
                <a:cs typeface="Cambria"/>
                <a:sym typeface="Cambria"/>
              </a:rPr>
              <a:t> into </a:t>
            </a:r>
            <a:r>
              <a:rPr lang="fi-FI" sz="2400" dirty="0" err="1">
                <a:solidFill>
                  <a:schemeClr val="bg1"/>
                </a:solidFill>
                <a:latin typeface="Cambria" panose="02040503050406030204" pitchFamily="18" charset="0"/>
                <a:ea typeface="Cambria" panose="02040503050406030204" pitchFamily="18" charset="0"/>
                <a:cs typeface="Cambria"/>
                <a:sym typeface="Cambria"/>
              </a:rPr>
              <a:t>discussion</a:t>
            </a:r>
            <a:r>
              <a:rPr lang="fi-FI" sz="2400" dirty="0">
                <a:solidFill>
                  <a:schemeClr val="bg1"/>
                </a:solidFill>
                <a:latin typeface="Cambria" panose="02040503050406030204" pitchFamily="18" charset="0"/>
                <a:ea typeface="Cambria" panose="02040503050406030204" pitchFamily="18" charset="0"/>
                <a:cs typeface="Cambria"/>
                <a:sym typeface="Cambria"/>
              </a:rPr>
              <a:t> in </a:t>
            </a:r>
            <a:r>
              <a:rPr lang="fi-FI" sz="2400" dirty="0" err="1">
                <a:solidFill>
                  <a:schemeClr val="bg1"/>
                </a:solidFill>
                <a:latin typeface="Cambria" panose="02040503050406030204" pitchFamily="18" charset="0"/>
                <a:ea typeface="Cambria" panose="02040503050406030204" pitchFamily="18" charset="0"/>
                <a:cs typeface="Cambria"/>
                <a:sym typeface="Cambria"/>
              </a:rPr>
              <a:t>this</a:t>
            </a:r>
            <a:r>
              <a:rPr lang="fi-FI" sz="2400" dirty="0">
                <a:solidFill>
                  <a:schemeClr val="bg1"/>
                </a:solidFill>
                <a:latin typeface="Cambria" panose="02040503050406030204" pitchFamily="18" charset="0"/>
                <a:ea typeface="Cambria" panose="02040503050406030204" pitchFamily="18" charset="0"/>
                <a:cs typeface="Cambria"/>
                <a:sym typeface="Cambria"/>
              </a:rPr>
              <a:t> </a:t>
            </a:r>
            <a:r>
              <a:rPr lang="fi-FI" sz="2400" dirty="0" err="1">
                <a:solidFill>
                  <a:schemeClr val="bg1"/>
                </a:solidFill>
                <a:latin typeface="Cambria" panose="02040503050406030204" pitchFamily="18" charset="0"/>
                <a:ea typeface="Cambria" panose="02040503050406030204" pitchFamily="18" charset="0"/>
                <a:cs typeface="Cambria"/>
                <a:sym typeface="Cambria"/>
              </a:rPr>
              <a:t>paper</a:t>
            </a:r>
            <a:r>
              <a:rPr lang="fi-FI" sz="2400" dirty="0">
                <a:solidFill>
                  <a:schemeClr val="bg1"/>
                </a:solidFill>
                <a:latin typeface="Cambria" panose="02040503050406030204" pitchFamily="18" charset="0"/>
                <a:ea typeface="Cambria" panose="02040503050406030204" pitchFamily="18" charset="0"/>
                <a:cs typeface="Cambria"/>
                <a:sym typeface="Cambria"/>
              </a:rPr>
              <a:t>?</a:t>
            </a:r>
          </a:p>
          <a:p>
            <a:r>
              <a:rPr lang="fi-FI" sz="2400" dirty="0">
                <a:solidFill>
                  <a:schemeClr val="bg1"/>
                </a:solidFill>
                <a:latin typeface="Cambria" panose="02040503050406030204" pitchFamily="18" charset="0"/>
                <a:ea typeface="Cambria" panose="02040503050406030204" pitchFamily="18" charset="0"/>
              </a:rPr>
              <a:t>How to </a:t>
            </a:r>
            <a:r>
              <a:rPr lang="fi-FI" sz="2400" dirty="0" err="1">
                <a:solidFill>
                  <a:schemeClr val="bg1"/>
                </a:solidFill>
                <a:latin typeface="Cambria" panose="02040503050406030204" pitchFamily="18" charset="0"/>
                <a:ea typeface="Cambria" panose="02040503050406030204" pitchFamily="18" charset="0"/>
              </a:rPr>
              <a:t>make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the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paper</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more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so</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that</a:t>
            </a:r>
            <a:r>
              <a:rPr lang="fi-FI" sz="2400" dirty="0">
                <a:solidFill>
                  <a:schemeClr val="bg1"/>
                </a:solidFill>
                <a:latin typeface="Cambria" panose="02040503050406030204" pitchFamily="18" charset="0"/>
                <a:ea typeface="Cambria" panose="02040503050406030204" pitchFamily="18" charset="0"/>
              </a:rPr>
              <a:t> it </a:t>
            </a:r>
            <a:r>
              <a:rPr lang="fi-FI" sz="2400" dirty="0" err="1">
                <a:solidFill>
                  <a:schemeClr val="bg1"/>
                </a:solidFill>
                <a:latin typeface="Cambria" panose="02040503050406030204" pitchFamily="18" charset="0"/>
                <a:ea typeface="Cambria" panose="02040503050406030204" pitchFamily="18" charset="0"/>
              </a:rPr>
              <a:t>wouldn’t</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be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so</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marginal</a:t>
            </a:r>
            <a:r>
              <a:rPr lang="fi-FI" sz="2400" dirty="0">
                <a:solidFill>
                  <a:schemeClr val="bg1"/>
                </a:solidFill>
                <a:latin typeface="Cambria" panose="02040503050406030204" pitchFamily="18" charset="0"/>
                <a:ea typeface="Cambria" panose="02040503050406030204" pitchFamily="18" charset="0"/>
              </a:rPr>
              <a:t> and </a:t>
            </a:r>
            <a:r>
              <a:rPr lang="fi-FI" sz="2400" dirty="0" err="1">
                <a:solidFill>
                  <a:schemeClr val="bg1"/>
                </a:solidFill>
                <a:latin typeface="Cambria" panose="02040503050406030204" pitchFamily="18" charset="0"/>
                <a:ea typeface="Cambria" panose="02040503050406030204" pitchFamily="18" charset="0"/>
              </a:rPr>
              <a:t>would</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touch</a:t>
            </a:r>
            <a:r>
              <a:rPr lang="fi-FI" sz="2400" dirty="0">
                <a:solidFill>
                  <a:schemeClr val="bg1"/>
                </a:solidFill>
                <a:latin typeface="Cambria" panose="02040503050406030204" pitchFamily="18" charset="0"/>
                <a:ea typeface="Cambria" panose="02040503050406030204" pitchFamily="18" charset="0"/>
              </a:rPr>
              <a:t> on a </a:t>
            </a:r>
            <a:r>
              <a:rPr lang="fi-FI" sz="2400" dirty="0" err="1">
                <a:solidFill>
                  <a:schemeClr val="bg1"/>
                </a:solidFill>
                <a:latin typeface="Cambria" panose="02040503050406030204" pitchFamily="18" charset="0"/>
                <a:ea typeface="Cambria" panose="02040503050406030204" pitchFamily="18" charset="0"/>
              </a:rPr>
              <a:t>wide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range</a:t>
            </a:r>
            <a:r>
              <a:rPr lang="fi-FI" sz="2400" dirty="0">
                <a:solidFill>
                  <a:schemeClr val="bg1"/>
                </a:solidFill>
                <a:latin typeface="Cambria" panose="02040503050406030204" pitchFamily="18" charset="0"/>
                <a:ea typeface="Cambria" panose="02040503050406030204" pitchFamily="18" charset="0"/>
              </a:rPr>
              <a:t> of </a:t>
            </a:r>
            <a:r>
              <a:rPr lang="fi-FI" sz="2400" dirty="0" err="1">
                <a:solidFill>
                  <a:schemeClr val="bg1"/>
                </a:solidFill>
                <a:latin typeface="Cambria" panose="02040503050406030204" pitchFamily="18" charset="0"/>
                <a:ea typeface="Cambria" panose="02040503050406030204" pitchFamily="18" charset="0"/>
              </a:rPr>
              <a:t>organizational</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scholars</a:t>
            </a:r>
            <a:r>
              <a:rPr lang="fi-FI" sz="2400" dirty="0">
                <a:solidFill>
                  <a:schemeClr val="bg1"/>
                </a:solidFill>
                <a:latin typeface="Cambria" panose="02040503050406030204" pitchFamily="18" charset="0"/>
                <a:ea typeface="Cambria" panose="02040503050406030204" pitchFamily="18" charset="0"/>
              </a:rPr>
              <a:t>?</a:t>
            </a:r>
          </a:p>
          <a:p>
            <a:r>
              <a:rPr lang="fi-FI" sz="2400" dirty="0" err="1">
                <a:solidFill>
                  <a:schemeClr val="bg1"/>
                </a:solidFill>
                <a:latin typeface="Cambria" panose="02040503050406030204" pitchFamily="18" charset="0"/>
                <a:ea typeface="Cambria" panose="02040503050406030204" pitchFamily="18" charset="0"/>
              </a:rPr>
              <a:t>Do</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you</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have</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experiences</a:t>
            </a:r>
            <a:r>
              <a:rPr lang="fi-FI" sz="2400" dirty="0">
                <a:solidFill>
                  <a:schemeClr val="bg1"/>
                </a:solidFill>
                <a:latin typeface="Cambria" panose="02040503050406030204" pitchFamily="18" charset="0"/>
                <a:ea typeface="Cambria" panose="02040503050406030204" pitchFamily="18" charset="0"/>
              </a:rPr>
              <a:t> of </a:t>
            </a:r>
            <a:r>
              <a:rPr lang="fi-FI" sz="2400" dirty="0" err="1">
                <a:solidFill>
                  <a:schemeClr val="bg1"/>
                </a:solidFill>
                <a:latin typeface="Cambria" panose="02040503050406030204" pitchFamily="18" charset="0"/>
                <a:ea typeface="Cambria" panose="02040503050406030204" pitchFamily="18" charset="0"/>
              </a:rPr>
              <a:t>blogs</a:t>
            </a:r>
            <a:r>
              <a:rPr lang="fi-FI" sz="2400" dirty="0">
                <a:solidFill>
                  <a:schemeClr val="bg1"/>
                </a:solidFill>
                <a:latin typeface="Cambria" panose="02040503050406030204" pitchFamily="18" charset="0"/>
                <a:ea typeface="Cambria" panose="02040503050406030204" pitchFamily="18" charset="0"/>
              </a:rPr>
              <a:t> as </a:t>
            </a:r>
            <a:r>
              <a:rPr lang="fi-FI" sz="2400" dirty="0" err="1">
                <a:solidFill>
                  <a:schemeClr val="bg1"/>
                </a:solidFill>
                <a:latin typeface="Cambria" panose="02040503050406030204" pitchFamily="18" charset="0"/>
                <a:ea typeface="Cambria" panose="02040503050406030204" pitchFamily="18" charset="0"/>
              </a:rPr>
              <a:t>research</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material</a:t>
            </a:r>
            <a:r>
              <a:rPr lang="fi-FI" sz="2400" dirty="0">
                <a:solidFill>
                  <a:schemeClr val="bg1"/>
                </a:solidFill>
                <a:latin typeface="Cambria" panose="02040503050406030204" pitchFamily="18" charset="0"/>
                <a:ea typeface="Cambria" panose="02040503050406030204" pitchFamily="18" charset="0"/>
              </a:rPr>
              <a:t> and, </a:t>
            </a:r>
            <a:r>
              <a:rPr lang="fi-FI" sz="2400" dirty="0" err="1">
                <a:solidFill>
                  <a:schemeClr val="bg1"/>
                </a:solidFill>
                <a:latin typeface="Cambria" panose="02040503050406030204" pitchFamily="18" charset="0"/>
                <a:ea typeface="Cambria" panose="02040503050406030204" pitchFamily="18" charset="0"/>
              </a:rPr>
              <a:t>if</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yes</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what</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kind</a:t>
            </a:r>
            <a:r>
              <a:rPr lang="fi-FI" sz="2400" dirty="0">
                <a:solidFill>
                  <a:schemeClr val="bg1"/>
                </a:solidFill>
                <a:latin typeface="Cambria" panose="02040503050406030204" pitchFamily="18" charset="0"/>
                <a:ea typeface="Cambria" panose="02040503050406030204" pitchFamily="18" charset="0"/>
              </a:rPr>
              <a:t> of </a:t>
            </a:r>
            <a:r>
              <a:rPr lang="fi-FI" sz="2400" dirty="0" err="1">
                <a:solidFill>
                  <a:schemeClr val="bg1"/>
                </a:solidFill>
                <a:latin typeface="Cambria" panose="02040503050406030204" pitchFamily="18" charset="0"/>
                <a:ea typeface="Cambria" panose="02040503050406030204" pitchFamily="18" charset="0"/>
              </a:rPr>
              <a:t>tips</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would</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you</a:t>
            </a:r>
            <a:r>
              <a:rPr lang="fi-FI" sz="2400" dirty="0">
                <a:solidFill>
                  <a:schemeClr val="bg1"/>
                </a:solidFill>
                <a:latin typeface="Cambria" panose="02040503050406030204" pitchFamily="18" charset="0"/>
                <a:ea typeface="Cambria" panose="02040503050406030204" pitchFamily="18" charset="0"/>
              </a:rPr>
              <a:t> </a:t>
            </a:r>
            <a:r>
              <a:rPr lang="fi-FI" sz="2400" dirty="0" err="1">
                <a:solidFill>
                  <a:schemeClr val="bg1"/>
                </a:solidFill>
                <a:latin typeface="Cambria" panose="02040503050406030204" pitchFamily="18" charset="0"/>
                <a:ea typeface="Cambria" panose="02040503050406030204" pitchFamily="18" charset="0"/>
              </a:rPr>
              <a:t>like</a:t>
            </a:r>
            <a:r>
              <a:rPr lang="fi-FI" sz="2400" dirty="0">
                <a:solidFill>
                  <a:schemeClr val="bg1"/>
                </a:solidFill>
                <a:latin typeface="Cambria" panose="02040503050406030204" pitchFamily="18" charset="0"/>
                <a:ea typeface="Cambria" panose="02040503050406030204" pitchFamily="18" charset="0"/>
              </a:rPr>
              <a:t> to </a:t>
            </a:r>
            <a:r>
              <a:rPr lang="fi-FI" sz="2400" dirty="0" err="1">
                <a:solidFill>
                  <a:schemeClr val="bg1"/>
                </a:solidFill>
                <a:latin typeface="Cambria" panose="02040503050406030204" pitchFamily="18" charset="0"/>
                <a:ea typeface="Cambria" panose="02040503050406030204" pitchFamily="18" charset="0"/>
              </a:rPr>
              <a:t>give</a:t>
            </a:r>
            <a:r>
              <a:rPr lang="fi-FI" sz="2400" dirty="0">
                <a:solidFill>
                  <a:schemeClr val="bg1"/>
                </a:solidFill>
                <a:latin typeface="Cambria" panose="02040503050406030204" pitchFamily="18" charset="0"/>
                <a:ea typeface="Cambria" panose="02040503050406030204" pitchFamily="18" charset="0"/>
              </a:rPr>
              <a:t> us?</a:t>
            </a:r>
          </a:p>
          <a:p>
            <a:pPr marL="355600" lvl="0" indent="-355600">
              <a:buClr>
                <a:srgbClr val="FFFFFF"/>
              </a:buClr>
              <a:defRPr sz="1800"/>
            </a:pPr>
            <a:endParaRPr lang="en-US" dirty="0">
              <a:solidFill>
                <a:schemeClr val="bg1"/>
              </a:solidFill>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image4.png"/>
          <p:cNvPicPr/>
          <p:nvPr/>
        </p:nvPicPr>
        <p:blipFill>
          <a:blip r:embed="rId2"/>
          <a:stretch>
            <a:fillRect/>
          </a:stretch>
        </p:blipFill>
        <p:spPr>
          <a:xfrm>
            <a:off x="0" y="0"/>
            <a:ext cx="12192000" cy="8122723"/>
          </a:xfrm>
          <a:prstGeom prst="rect">
            <a:avLst/>
          </a:prstGeom>
          <a:ln w="12700">
            <a:miter lim="400000"/>
          </a:ln>
        </p:spPr>
      </p:pic>
      <p:sp>
        <p:nvSpPr>
          <p:cNvPr id="81" name="Shape 81"/>
          <p:cNvSpPr>
            <a:spLocks noGrp="1"/>
          </p:cNvSpPr>
          <p:nvPr>
            <p:ph type="title"/>
          </p:nvPr>
        </p:nvSpPr>
        <p:spPr>
          <a:xfrm>
            <a:off x="-1544534" y="980652"/>
            <a:ext cx="10515601" cy="1325564"/>
          </a:xfrm>
          <a:prstGeom prst="rect">
            <a:avLst/>
          </a:prstGeom>
        </p:spPr>
        <p:txBody>
          <a:bodyPr/>
          <a:lstStyle/>
          <a:p>
            <a:pPr lvl="0" algn="ctr" defTabSz="868680">
              <a:defRPr sz="1800"/>
            </a:pPr>
            <a:r>
              <a:rPr sz="4100" dirty="0">
                <a:solidFill>
                  <a:srgbClr val="FFFFFF"/>
                </a:solidFill>
                <a:latin typeface="Cambria"/>
                <a:ea typeface="Cambria"/>
                <a:cs typeface="Cambria"/>
                <a:sym typeface="Cambria"/>
              </a:rPr>
              <a:t>Questions – comments?</a:t>
            </a:r>
            <a:br>
              <a:rPr sz="4100" dirty="0">
                <a:solidFill>
                  <a:srgbClr val="FFFFFF"/>
                </a:solidFill>
                <a:latin typeface="Cambria"/>
                <a:ea typeface="Cambria"/>
                <a:cs typeface="Cambria"/>
                <a:sym typeface="Cambria"/>
              </a:rPr>
            </a:br>
            <a:r>
              <a:rPr sz="4100" dirty="0">
                <a:solidFill>
                  <a:srgbClr val="FFFFFF"/>
                </a:solidFill>
                <a:latin typeface="Cambria"/>
                <a:ea typeface="Cambria"/>
                <a:cs typeface="Cambria"/>
                <a:sym typeface="Cambria"/>
              </a:rPr>
              <a:t>Thank you!</a:t>
            </a:r>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526</TotalTime>
  <Words>850</Words>
  <Application>Microsoft Office PowerPoint</Application>
  <PresentationFormat>Laajakuva</PresentationFormat>
  <Paragraphs>47</Paragraphs>
  <Slides>13</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13</vt:i4>
      </vt:variant>
    </vt:vector>
  </HeadingPairs>
  <TitlesOfParts>
    <vt:vector size="20" baseType="lpstr">
      <vt:lpstr>Arial</vt:lpstr>
      <vt:lpstr>Calibri</vt:lpstr>
      <vt:lpstr>Calibri Light</vt:lpstr>
      <vt:lpstr>Cambria</vt:lpstr>
      <vt:lpstr>Helvetica Neue</vt:lpstr>
      <vt:lpstr>Times New Roman</vt:lpstr>
      <vt:lpstr>Default</vt:lpstr>
      <vt:lpstr>Mom bloggers as self-enterprising individuals: Exploring ‘new’ forms of fragile identity work being carried out across the Finnish blogosphere  </vt:lpstr>
      <vt:lpstr>The idea of our paper</vt:lpstr>
      <vt:lpstr>Research questions</vt:lpstr>
      <vt:lpstr>PowerPoint-esitys</vt:lpstr>
      <vt:lpstr>Theoretical concepts of the paper</vt:lpstr>
      <vt:lpstr>PowerPoint-esitys</vt:lpstr>
      <vt:lpstr>Methodology</vt:lpstr>
      <vt:lpstr>PowerPoint-esitys</vt:lpstr>
      <vt:lpstr>Preliminary findings</vt:lpstr>
      <vt:lpstr>Preliminary findings</vt:lpstr>
      <vt:lpstr>Conclusion</vt:lpstr>
      <vt:lpstr>Questions for you</vt:lpstr>
      <vt:lpstr>Questions – comments?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Studying the clothing of children as a site of ’silent embodiments’ – an opening  to the field of organization studies </dc:title>
  <dc:creator>Ilkka</dc:creator>
  <cp:lastModifiedBy>Suvi</cp:lastModifiedBy>
  <cp:revision>14</cp:revision>
  <dcterms:modified xsi:type="dcterms:W3CDTF">2019-08-16T03:57:40Z</dcterms:modified>
</cp:coreProperties>
</file>